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boto Bold" charset="1" panose="02000000000000000000"/>
      <p:regular r:id="rId20"/>
    </p:embeddedFont>
    <p:embeddedFont>
      <p:font typeface="Source Sans Pro Bold" charset="1" panose="020B0703030403020204"/>
      <p:regular r:id="rId21"/>
    </p:embeddedFont>
    <p:embeddedFont>
      <p:font typeface="Source Sans Pro" charset="1" panose="020B0503030403020204"/>
      <p:regular r:id="rId22"/>
    </p:embeddedFont>
    <p:embeddedFont>
      <p:font typeface="Canva Sans" charset="1" panose="020B0503030501040103"/>
      <p:regular r:id="rId23"/>
    </p:embeddedFont>
    <p:embeddedFont>
      <p:font typeface="Glacial Indifference Bold" charset="1" panose="00000800000000000000"/>
      <p:regular r:id="rId24"/>
    </p:embeddedFont>
    <p:embeddedFont>
      <p:font typeface="Roboto" charset="1" panose="02000000000000000000"/>
      <p:regular r:id="rId25"/>
    </p:embeddedFont>
    <p:embeddedFont>
      <p:font typeface="DM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5.jpe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jpe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Relationship Id="rId7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4948">
            <a:off x="-4526312" y="2603324"/>
            <a:ext cx="10355819" cy="7300852"/>
          </a:xfrm>
          <a:custGeom>
            <a:avLst/>
            <a:gdLst/>
            <a:ahLst/>
            <a:cxnLst/>
            <a:rect r="r" b="b" t="t" l="l"/>
            <a:pathLst>
              <a:path h="7300852" w="10355819">
                <a:moveTo>
                  <a:pt x="0" y="0"/>
                </a:moveTo>
                <a:lnTo>
                  <a:pt x="10355819" y="0"/>
                </a:lnTo>
                <a:lnTo>
                  <a:pt x="10355819" y="7300852"/>
                </a:lnTo>
                <a:lnTo>
                  <a:pt x="0" y="730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35671">
            <a:off x="12081391" y="2734524"/>
            <a:ext cx="10355819" cy="7300852"/>
          </a:xfrm>
          <a:custGeom>
            <a:avLst/>
            <a:gdLst/>
            <a:ahLst/>
            <a:cxnLst/>
            <a:rect r="r" b="b" t="t" l="l"/>
            <a:pathLst>
              <a:path h="7300852" w="10355819">
                <a:moveTo>
                  <a:pt x="0" y="0"/>
                </a:moveTo>
                <a:lnTo>
                  <a:pt x="10355818" y="0"/>
                </a:lnTo>
                <a:lnTo>
                  <a:pt x="10355818" y="7300853"/>
                </a:lnTo>
                <a:lnTo>
                  <a:pt x="0" y="730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3774616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true" flipV="true" rot="0">
            <a:off x="0" y="0"/>
            <a:ext cx="2614584" cy="2614584"/>
          </a:xfrm>
          <a:custGeom>
            <a:avLst/>
            <a:gdLst/>
            <a:ahLst/>
            <a:cxnLst/>
            <a:rect r="r" b="b" t="t" l="l"/>
            <a:pathLst>
              <a:path h="2614584" w="2614584">
                <a:moveTo>
                  <a:pt x="2614584" y="2614584"/>
                </a:moveTo>
                <a:lnTo>
                  <a:pt x="0" y="2614584"/>
                </a:lnTo>
                <a:lnTo>
                  <a:pt x="0" y="0"/>
                </a:lnTo>
                <a:lnTo>
                  <a:pt x="2614584" y="0"/>
                </a:lnTo>
                <a:lnTo>
                  <a:pt x="2614584" y="26145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73416" y="7672416"/>
            <a:ext cx="2614584" cy="2614584"/>
          </a:xfrm>
          <a:custGeom>
            <a:avLst/>
            <a:gdLst/>
            <a:ahLst/>
            <a:cxnLst/>
            <a:rect r="r" b="b" t="t" l="l"/>
            <a:pathLst>
              <a:path h="2614584" w="2614584">
                <a:moveTo>
                  <a:pt x="0" y="0"/>
                </a:moveTo>
                <a:lnTo>
                  <a:pt x="2614584" y="0"/>
                </a:lnTo>
                <a:lnTo>
                  <a:pt x="2614584" y="2614584"/>
                </a:lnTo>
                <a:lnTo>
                  <a:pt x="0" y="261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56723" y="2825637"/>
            <a:ext cx="989135" cy="98913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747467"/>
            <a:ext cx="16230600" cy="250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06"/>
              </a:lnSpc>
              <a:spcBef>
                <a:spcPct val="0"/>
              </a:spcBef>
            </a:pPr>
            <a:r>
              <a:rPr lang="en-US" b="true" sz="14576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649433" y="2825637"/>
            <a:ext cx="989135" cy="98913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342143" y="2825637"/>
            <a:ext cx="989135" cy="98913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848613" y="7241691"/>
            <a:ext cx="4033217" cy="403321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103395" y="-987909"/>
            <a:ext cx="4033217" cy="4033217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14584" y="6479457"/>
            <a:ext cx="13058831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70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 YOUR MIND, MASTER THE GAME</a:t>
            </a:r>
            <a:r>
              <a:rPr lang="en-US" sz="1999" spc="7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876763" y="1817931"/>
            <a:ext cx="1593306" cy="1593306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817931" y="6875763"/>
            <a:ext cx="1593306" cy="1593306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945388" y="7519507"/>
            <a:ext cx="4000938" cy="94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</a:pPr>
            <a:r>
              <a:rPr lang="en-US" sz="27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SUPERVISOR:</a:t>
            </a:r>
          </a:p>
          <a:p>
            <a:pPr algn="ctr">
              <a:lnSpc>
                <a:spcPts val="3825"/>
              </a:lnSpc>
              <a:spcBef>
                <a:spcPct val="0"/>
              </a:spcBef>
            </a:pPr>
            <a:r>
              <a:rPr lang="en-US" sz="27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DR. ADEEL ANSARI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83423" y="971550"/>
            <a:ext cx="3375877" cy="157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MEMBERS:</a:t>
            </a:r>
          </a:p>
          <a:p>
            <a:pPr algn="ctr">
              <a:lnSpc>
                <a:spcPts val="4176"/>
              </a:lnSpc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ARISH - 2112140</a:t>
            </a:r>
          </a:p>
          <a:p>
            <a:pPr algn="ctr">
              <a:lnSpc>
                <a:spcPts val="4176"/>
              </a:lnSpc>
              <a:spcBef>
                <a:spcPct val="0"/>
              </a:spcBef>
            </a:pPr>
            <a:r>
              <a:rPr lang="en-US" sz="29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MUBEEN -2112151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1959" y="1345171"/>
            <a:ext cx="16699265" cy="8675473"/>
            <a:chOff x="0" y="0"/>
            <a:chExt cx="3774616" cy="1960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4617" cy="1960959"/>
            </a:xfrm>
            <a:custGeom>
              <a:avLst/>
              <a:gdLst/>
              <a:ahLst/>
              <a:cxnLst/>
              <a:rect r="r" b="b" t="t" l="l"/>
              <a:pathLst>
                <a:path h="1960959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60959"/>
                  </a:lnTo>
                  <a:lnTo>
                    <a:pt x="0" y="1960959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65449" y="1762401"/>
            <a:ext cx="494567" cy="49456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11804" y="1762401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58159" y="1762401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7052" y="4280405"/>
            <a:ext cx="182635" cy="18263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7052" y="6680013"/>
            <a:ext cx="182635" cy="18263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24864" y="4289204"/>
            <a:ext cx="182635" cy="18263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24864" y="6688813"/>
            <a:ext cx="182635" cy="18263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79147" y="4280405"/>
            <a:ext cx="182635" cy="18263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79147" y="6680013"/>
            <a:ext cx="182635" cy="18263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13683" y="134525"/>
            <a:ext cx="3592354" cy="3592354"/>
          </a:xfrm>
          <a:custGeom>
            <a:avLst/>
            <a:gdLst/>
            <a:ahLst/>
            <a:cxnLst/>
            <a:rect r="r" b="b" t="t" l="l"/>
            <a:pathLst>
              <a:path h="3592354" w="3592354">
                <a:moveTo>
                  <a:pt x="0" y="0"/>
                </a:moveTo>
                <a:lnTo>
                  <a:pt x="3592355" y="0"/>
                </a:lnTo>
                <a:lnTo>
                  <a:pt x="3592355" y="3592354"/>
                </a:lnTo>
                <a:lnTo>
                  <a:pt x="0" y="359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847092" y="2553184"/>
            <a:ext cx="8593815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II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2411" y="4799137"/>
            <a:ext cx="4479730" cy="139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Highest Record and skills will be shown in categories (Gold, silver, bronze) and will be rewarded with medals based on the performance.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2411" y="4022154"/>
            <a:ext cx="4614328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Ranking System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2411" y="7198746"/>
            <a:ext cx="447973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user to collaborate and communicate with different users and teachers based on their similar interest </a:t>
            </a:r>
            <a:r>
              <a:rPr lang="en-US" b="true" sz="1899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(Inspiration: REDDIT).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2411" y="6421763"/>
            <a:ext cx="4352295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Forum/Chat Service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50222" y="4798412"/>
            <a:ext cx="4780920" cy="106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8"/>
              </a:lnSpc>
              <a:spcBef>
                <a:spcPct val="0"/>
              </a:spcBef>
            </a:pPr>
            <a:r>
              <a:rPr lang="en-US" sz="202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users to play the gamified courses and teachers will evaluate the users through gamified assessments.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73803" y="4041204"/>
            <a:ext cx="5000627" cy="55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5"/>
              </a:lnSpc>
              <a:spcBef>
                <a:spcPct val="0"/>
              </a:spcBef>
            </a:pPr>
            <a:r>
              <a:rPr lang="en-US" sz="3296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Gamified Courses and Test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44422" y="7183143"/>
            <a:ext cx="4894291" cy="265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104" indent="-207052" lvl="1">
              <a:lnSpc>
                <a:spcPts val="2685"/>
              </a:lnSpc>
              <a:buFont typeface="Arial"/>
              <a:buChar char="•"/>
            </a:pPr>
            <a:r>
              <a:rPr lang="en-US" sz="191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the lost users to take a gamified quiz to evaluate their current level and help the user to find right courses based on the score </a:t>
            </a:r>
          </a:p>
          <a:p>
            <a:pPr algn="l" marL="414104" indent="-207052" lvl="1">
              <a:lnSpc>
                <a:spcPts val="2685"/>
              </a:lnSpc>
              <a:buFont typeface="Arial"/>
              <a:buChar char="•"/>
            </a:pPr>
            <a:r>
              <a:rPr lang="en-US" sz="191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also evaluate currently enrolled student assessments and will teacher to identify the weak spots of students.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36852" y="6478188"/>
            <a:ext cx="4894291" cy="49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  <a:spcBef>
                <a:spcPct val="0"/>
              </a:spcBef>
            </a:pPr>
            <a:r>
              <a:rPr lang="en-US" sz="2995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AI Recommendation System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61218" y="4799137"/>
            <a:ext cx="447973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Trivia Coins will be rewarded to the beginners in order to purchase and unlock new courses and use hints in their assessments.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61218" y="4022154"/>
            <a:ext cx="4826665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Currency (TRIVIA COIN)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61218" y="7189221"/>
            <a:ext cx="4479730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user to unlock achievements and medals to showcase on their profile and to keep track of all their milestone achieved.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61218" y="6421763"/>
            <a:ext cx="4377072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Scoring &amp; Rewarding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672" y="1891014"/>
            <a:ext cx="17867512" cy="8054536"/>
            <a:chOff x="0" y="0"/>
            <a:chExt cx="3806087" cy="17157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06087" cy="1715755"/>
            </a:xfrm>
            <a:custGeom>
              <a:avLst/>
              <a:gdLst/>
              <a:ahLst/>
              <a:cxnLst/>
              <a:rect r="r" b="b" t="t" l="l"/>
              <a:pathLst>
                <a:path h="1715755" w="3806087">
                  <a:moveTo>
                    <a:pt x="0" y="0"/>
                  </a:moveTo>
                  <a:lnTo>
                    <a:pt x="3806087" y="0"/>
                  </a:lnTo>
                  <a:lnTo>
                    <a:pt x="3806087" y="1715755"/>
                  </a:lnTo>
                  <a:lnTo>
                    <a:pt x="0" y="171575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1349" y="3632119"/>
            <a:ext cx="5203398" cy="2286164"/>
            <a:chOff x="0" y="0"/>
            <a:chExt cx="1370442" cy="602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0442" cy="602117"/>
            </a:xfrm>
            <a:custGeom>
              <a:avLst/>
              <a:gdLst/>
              <a:ahLst/>
              <a:cxnLst/>
              <a:rect r="r" b="b" t="t" l="l"/>
              <a:pathLst>
                <a:path h="602117" w="1370442">
                  <a:moveTo>
                    <a:pt x="50587" y="0"/>
                  </a:moveTo>
                  <a:lnTo>
                    <a:pt x="1319855" y="0"/>
                  </a:lnTo>
                  <a:cubicBezTo>
                    <a:pt x="1347794" y="0"/>
                    <a:pt x="1370442" y="22649"/>
                    <a:pt x="1370442" y="50587"/>
                  </a:cubicBezTo>
                  <a:lnTo>
                    <a:pt x="1370442" y="551530"/>
                  </a:lnTo>
                  <a:cubicBezTo>
                    <a:pt x="1370442" y="564947"/>
                    <a:pt x="1365113" y="577814"/>
                    <a:pt x="1355626" y="587301"/>
                  </a:cubicBezTo>
                  <a:cubicBezTo>
                    <a:pt x="1346139" y="596787"/>
                    <a:pt x="1333272" y="602117"/>
                    <a:pt x="1319855" y="602117"/>
                  </a:cubicBezTo>
                  <a:lnTo>
                    <a:pt x="50587" y="602117"/>
                  </a:lnTo>
                  <a:cubicBezTo>
                    <a:pt x="37171" y="602117"/>
                    <a:pt x="24304" y="596787"/>
                    <a:pt x="14817" y="587301"/>
                  </a:cubicBezTo>
                  <a:cubicBezTo>
                    <a:pt x="5330" y="577814"/>
                    <a:pt x="0" y="564947"/>
                    <a:pt x="0" y="551530"/>
                  </a:cubicBezTo>
                  <a:lnTo>
                    <a:pt x="0" y="50587"/>
                  </a:lnTo>
                  <a:cubicBezTo>
                    <a:pt x="0" y="37171"/>
                    <a:pt x="5330" y="24304"/>
                    <a:pt x="14817" y="14817"/>
                  </a:cubicBezTo>
                  <a:cubicBezTo>
                    <a:pt x="24304" y="5330"/>
                    <a:pt x="37171" y="0"/>
                    <a:pt x="50587" y="0"/>
                  </a:cubicBezTo>
                  <a:close/>
                </a:path>
              </a:pathLst>
            </a:custGeom>
            <a:solidFill>
              <a:srgbClr val="FF9100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70442" cy="649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30169" y="3625396"/>
            <a:ext cx="4990223" cy="2286164"/>
            <a:chOff x="0" y="0"/>
            <a:chExt cx="1314297" cy="602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4297" cy="602117"/>
            </a:xfrm>
            <a:custGeom>
              <a:avLst/>
              <a:gdLst/>
              <a:ahLst/>
              <a:cxnLst/>
              <a:rect r="r" b="b" t="t" l="l"/>
              <a:pathLst>
                <a:path h="602117" w="1314297">
                  <a:moveTo>
                    <a:pt x="52748" y="0"/>
                  </a:moveTo>
                  <a:lnTo>
                    <a:pt x="1261549" y="0"/>
                  </a:lnTo>
                  <a:cubicBezTo>
                    <a:pt x="1290681" y="0"/>
                    <a:pt x="1314297" y="23616"/>
                    <a:pt x="1314297" y="52748"/>
                  </a:cubicBezTo>
                  <a:lnTo>
                    <a:pt x="1314297" y="549369"/>
                  </a:lnTo>
                  <a:cubicBezTo>
                    <a:pt x="1314297" y="578501"/>
                    <a:pt x="1290681" y="602117"/>
                    <a:pt x="1261549" y="602117"/>
                  </a:cubicBezTo>
                  <a:lnTo>
                    <a:pt x="52748" y="602117"/>
                  </a:lnTo>
                  <a:cubicBezTo>
                    <a:pt x="38759" y="602117"/>
                    <a:pt x="25342" y="596560"/>
                    <a:pt x="15450" y="586668"/>
                  </a:cubicBezTo>
                  <a:cubicBezTo>
                    <a:pt x="5557" y="576775"/>
                    <a:pt x="0" y="563359"/>
                    <a:pt x="0" y="549369"/>
                  </a:cubicBezTo>
                  <a:lnTo>
                    <a:pt x="0" y="52748"/>
                  </a:lnTo>
                  <a:cubicBezTo>
                    <a:pt x="0" y="38759"/>
                    <a:pt x="5557" y="25342"/>
                    <a:pt x="15450" y="15450"/>
                  </a:cubicBezTo>
                  <a:cubicBezTo>
                    <a:pt x="25342" y="5557"/>
                    <a:pt x="38759" y="0"/>
                    <a:pt x="52748" y="0"/>
                  </a:cubicBezTo>
                  <a:close/>
                </a:path>
              </a:pathLst>
            </a:custGeom>
            <a:solidFill>
              <a:srgbClr val="41B8D5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14297" cy="649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31062" y="3603618"/>
            <a:ext cx="6098313" cy="2442845"/>
            <a:chOff x="0" y="0"/>
            <a:chExt cx="1606140" cy="6433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140" cy="643383"/>
            </a:xfrm>
            <a:custGeom>
              <a:avLst/>
              <a:gdLst/>
              <a:ahLst/>
              <a:cxnLst/>
              <a:rect r="r" b="b" t="t" l="l"/>
              <a:pathLst>
                <a:path h="643383" w="1606140">
                  <a:moveTo>
                    <a:pt x="43164" y="0"/>
                  </a:moveTo>
                  <a:lnTo>
                    <a:pt x="1562976" y="0"/>
                  </a:lnTo>
                  <a:cubicBezTo>
                    <a:pt x="1586815" y="0"/>
                    <a:pt x="1606140" y="19325"/>
                    <a:pt x="1606140" y="43164"/>
                  </a:cubicBezTo>
                  <a:lnTo>
                    <a:pt x="1606140" y="600219"/>
                  </a:lnTo>
                  <a:cubicBezTo>
                    <a:pt x="1606140" y="611667"/>
                    <a:pt x="1601592" y="622646"/>
                    <a:pt x="1593498" y="630741"/>
                  </a:cubicBezTo>
                  <a:cubicBezTo>
                    <a:pt x="1585403" y="638835"/>
                    <a:pt x="1574424" y="643383"/>
                    <a:pt x="1562976" y="643383"/>
                  </a:cubicBezTo>
                  <a:lnTo>
                    <a:pt x="43164" y="643383"/>
                  </a:lnTo>
                  <a:cubicBezTo>
                    <a:pt x="31716" y="643383"/>
                    <a:pt x="20737" y="638835"/>
                    <a:pt x="12642" y="630741"/>
                  </a:cubicBezTo>
                  <a:cubicBezTo>
                    <a:pt x="4548" y="622646"/>
                    <a:pt x="0" y="611667"/>
                    <a:pt x="0" y="600219"/>
                  </a:cubicBezTo>
                  <a:lnTo>
                    <a:pt x="0" y="43164"/>
                  </a:lnTo>
                  <a:cubicBezTo>
                    <a:pt x="0" y="31716"/>
                    <a:pt x="4548" y="20737"/>
                    <a:pt x="12642" y="12642"/>
                  </a:cubicBezTo>
                  <a:cubicBezTo>
                    <a:pt x="20737" y="4548"/>
                    <a:pt x="31716" y="0"/>
                    <a:pt x="43164" y="0"/>
                  </a:cubicBezTo>
                  <a:close/>
                </a:path>
              </a:pathLst>
            </a:custGeom>
            <a:solidFill>
              <a:srgbClr val="8C52FF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06140" cy="69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30169" y="7087886"/>
            <a:ext cx="4921341" cy="2464913"/>
            <a:chOff x="0" y="0"/>
            <a:chExt cx="1296156" cy="6491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6156" cy="649195"/>
            </a:xfrm>
            <a:custGeom>
              <a:avLst/>
              <a:gdLst/>
              <a:ahLst/>
              <a:cxnLst/>
              <a:rect r="r" b="b" t="t" l="l"/>
              <a:pathLst>
                <a:path h="649195" w="1296156">
                  <a:moveTo>
                    <a:pt x="53486" y="0"/>
                  </a:moveTo>
                  <a:lnTo>
                    <a:pt x="1242669" y="0"/>
                  </a:lnTo>
                  <a:cubicBezTo>
                    <a:pt x="1272209" y="0"/>
                    <a:pt x="1296156" y="23947"/>
                    <a:pt x="1296156" y="53486"/>
                  </a:cubicBezTo>
                  <a:lnTo>
                    <a:pt x="1296156" y="595709"/>
                  </a:lnTo>
                  <a:cubicBezTo>
                    <a:pt x="1296156" y="625249"/>
                    <a:pt x="1272209" y="649195"/>
                    <a:pt x="1242669" y="649195"/>
                  </a:cubicBezTo>
                  <a:lnTo>
                    <a:pt x="53486" y="649195"/>
                  </a:lnTo>
                  <a:cubicBezTo>
                    <a:pt x="23947" y="649195"/>
                    <a:pt x="0" y="625249"/>
                    <a:pt x="0" y="595709"/>
                  </a:cubicBezTo>
                  <a:lnTo>
                    <a:pt x="0" y="53486"/>
                  </a:lnTo>
                  <a:cubicBezTo>
                    <a:pt x="0" y="23947"/>
                    <a:pt x="23947" y="0"/>
                    <a:pt x="53486" y="0"/>
                  </a:cubicBezTo>
                  <a:close/>
                </a:path>
              </a:pathLst>
            </a:custGeom>
            <a:solidFill>
              <a:srgbClr val="9B6E5B">
                <a:alpha val="5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96156" cy="69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92467" y="7143513"/>
            <a:ext cx="5272280" cy="2442845"/>
            <a:chOff x="0" y="0"/>
            <a:chExt cx="1388584" cy="6433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88584" cy="643383"/>
            </a:xfrm>
            <a:custGeom>
              <a:avLst/>
              <a:gdLst/>
              <a:ahLst/>
              <a:cxnLst/>
              <a:rect r="r" b="b" t="t" l="l"/>
              <a:pathLst>
                <a:path h="643383" w="1388584">
                  <a:moveTo>
                    <a:pt x="49926" y="0"/>
                  </a:moveTo>
                  <a:lnTo>
                    <a:pt x="1338658" y="0"/>
                  </a:lnTo>
                  <a:cubicBezTo>
                    <a:pt x="1351899" y="0"/>
                    <a:pt x="1364598" y="5260"/>
                    <a:pt x="1373961" y="14623"/>
                  </a:cubicBezTo>
                  <a:cubicBezTo>
                    <a:pt x="1383324" y="23986"/>
                    <a:pt x="1388584" y="36685"/>
                    <a:pt x="1388584" y="49926"/>
                  </a:cubicBezTo>
                  <a:lnTo>
                    <a:pt x="1388584" y="593457"/>
                  </a:lnTo>
                  <a:cubicBezTo>
                    <a:pt x="1388584" y="621030"/>
                    <a:pt x="1366231" y="643383"/>
                    <a:pt x="1338658" y="643383"/>
                  </a:cubicBezTo>
                  <a:lnTo>
                    <a:pt x="49926" y="643383"/>
                  </a:lnTo>
                  <a:cubicBezTo>
                    <a:pt x="36685" y="643383"/>
                    <a:pt x="23986" y="638123"/>
                    <a:pt x="14623" y="628760"/>
                  </a:cubicBezTo>
                  <a:cubicBezTo>
                    <a:pt x="5260" y="619397"/>
                    <a:pt x="0" y="606698"/>
                    <a:pt x="0" y="593457"/>
                  </a:cubicBezTo>
                  <a:lnTo>
                    <a:pt x="0" y="49926"/>
                  </a:lnTo>
                  <a:cubicBezTo>
                    <a:pt x="0" y="36685"/>
                    <a:pt x="5260" y="23986"/>
                    <a:pt x="14623" y="14623"/>
                  </a:cubicBezTo>
                  <a:cubicBezTo>
                    <a:pt x="23986" y="5260"/>
                    <a:pt x="36685" y="0"/>
                    <a:pt x="49926" y="0"/>
                  </a:cubicBezTo>
                  <a:close/>
                </a:path>
              </a:pathLst>
            </a:custGeom>
            <a:solidFill>
              <a:srgbClr val="8C52FF">
                <a:alpha val="4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88584" cy="69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80029" y="7087886"/>
            <a:ext cx="6000378" cy="2581768"/>
            <a:chOff x="0" y="0"/>
            <a:chExt cx="1580347" cy="6799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0347" cy="679972"/>
            </a:xfrm>
            <a:custGeom>
              <a:avLst/>
              <a:gdLst/>
              <a:ahLst/>
              <a:cxnLst/>
              <a:rect r="r" b="b" t="t" l="l"/>
              <a:pathLst>
                <a:path h="679972" w="1580347">
                  <a:moveTo>
                    <a:pt x="43868" y="0"/>
                  </a:moveTo>
                  <a:lnTo>
                    <a:pt x="1536478" y="0"/>
                  </a:lnTo>
                  <a:cubicBezTo>
                    <a:pt x="1560706" y="0"/>
                    <a:pt x="1580347" y="19640"/>
                    <a:pt x="1580347" y="43868"/>
                  </a:cubicBezTo>
                  <a:lnTo>
                    <a:pt x="1580347" y="636104"/>
                  </a:lnTo>
                  <a:cubicBezTo>
                    <a:pt x="1580347" y="660331"/>
                    <a:pt x="1560706" y="679972"/>
                    <a:pt x="1536478" y="679972"/>
                  </a:cubicBezTo>
                  <a:lnTo>
                    <a:pt x="43868" y="679972"/>
                  </a:lnTo>
                  <a:cubicBezTo>
                    <a:pt x="19640" y="679972"/>
                    <a:pt x="0" y="660331"/>
                    <a:pt x="0" y="636104"/>
                  </a:cubicBezTo>
                  <a:lnTo>
                    <a:pt x="0" y="43868"/>
                  </a:lnTo>
                  <a:cubicBezTo>
                    <a:pt x="0" y="19640"/>
                    <a:pt x="19640" y="0"/>
                    <a:pt x="43868" y="0"/>
                  </a:cubicBezTo>
                  <a:close/>
                </a:path>
              </a:pathLst>
            </a:custGeom>
            <a:solidFill>
              <a:srgbClr val="39571D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580347" cy="727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717761" y="72273"/>
            <a:ext cx="2570239" cy="2570239"/>
          </a:xfrm>
          <a:custGeom>
            <a:avLst/>
            <a:gdLst/>
            <a:ahLst/>
            <a:cxnLst/>
            <a:rect r="r" b="b" t="t" l="l"/>
            <a:pathLst>
              <a:path h="2570239" w="2570239">
                <a:moveTo>
                  <a:pt x="0" y="0"/>
                </a:moveTo>
                <a:lnTo>
                  <a:pt x="2570239" y="0"/>
                </a:lnTo>
                <a:lnTo>
                  <a:pt x="2570239" y="2570239"/>
                </a:lnTo>
                <a:lnTo>
                  <a:pt x="0" y="2570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92467" y="2737109"/>
            <a:ext cx="5341162" cy="38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b="true" sz="2343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PLANNING (WEEKS 1-4)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108" y="3870491"/>
            <a:ext cx="3970462" cy="175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7049" indent="-218525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 ANALYSIS </a:t>
            </a:r>
          </a:p>
          <a:p>
            <a:pPr algn="just" marL="437049" indent="-218525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SCOPE DEFINITION </a:t>
            </a:r>
          </a:p>
          <a:p>
            <a:pPr algn="just" marL="437049" indent="-218525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FEASIBILITY STUDY </a:t>
            </a:r>
          </a:p>
          <a:p>
            <a:pPr algn="just" marL="437049" indent="-218525" lvl="1">
              <a:lnSpc>
                <a:spcPts val="2834"/>
              </a:lnSpc>
              <a:buFont typeface="Arial"/>
              <a:buChar char="•"/>
            </a:pPr>
            <a:r>
              <a:rPr lang="en-US" sz="202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 &amp; SCHEDULE DEVELOPMENT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32814" y="2748175"/>
            <a:ext cx="4633996" cy="38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b="true" sz="2275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DESIGN PHASE (WEEKS 5-10)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39338" y="4086941"/>
            <a:ext cx="4327472" cy="105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9799" indent="-214900" lvl="1">
              <a:lnSpc>
                <a:spcPts val="2787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ARCHITECTURE DESIGN </a:t>
            </a:r>
          </a:p>
          <a:p>
            <a:pPr algn="just" marL="429799" indent="-214900" lvl="1">
              <a:lnSpc>
                <a:spcPts val="2787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 SCHEMA DESIGN </a:t>
            </a:r>
          </a:p>
          <a:p>
            <a:pPr algn="just" marL="429799" indent="-214900" lvl="1">
              <a:lnSpc>
                <a:spcPts val="2787"/>
              </a:lnSpc>
              <a:buFont typeface="Arial"/>
              <a:buChar char="•"/>
            </a:pPr>
            <a:r>
              <a:rPr lang="en-US" sz="1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UI/UX DESIGN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99287" y="2718417"/>
            <a:ext cx="5375082" cy="39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b="true" sz="2343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PHASE (WEEKS 10-16)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80029" y="3690896"/>
            <a:ext cx="6000378" cy="222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ADMIN FEATURES DEVELOPMENT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 USER MANAGEMENT FEATURES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 CONTENT MANAGEMENT SYSTEM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TEACHER FEATURES DEVELOPMENT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 LIVE Q&amp;A SESSION FEATURE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UP CERTIFICATION ISSUANCE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PEER AND COMPETITION GRADING SYSTEM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79231" y="6517208"/>
            <a:ext cx="5341162" cy="388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b="true" sz="2343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PHASE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84168" y="7352891"/>
            <a:ext cx="4309006" cy="188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314" indent="-237157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ADMIN FEATURES </a:t>
            </a:r>
          </a:p>
          <a:p>
            <a:pPr algn="just" marL="474314" indent="-237157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TEST TEACHER FEATURES </a:t>
            </a:r>
          </a:p>
          <a:p>
            <a:pPr algn="just" marL="474314" indent="-237157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TEST STUDENT FEATURES </a:t>
            </a:r>
          </a:p>
          <a:p>
            <a:pPr algn="just" marL="474314" indent="-237157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INTEGRATION TESTING </a:t>
            </a:r>
          </a:p>
          <a:p>
            <a:pPr algn="just" marL="474314" indent="-237157" lvl="1">
              <a:lnSpc>
                <a:spcPts val="3075"/>
              </a:lnSpc>
              <a:buFont typeface="Arial"/>
              <a:buChar char="•"/>
            </a:pPr>
            <a:r>
              <a:rPr lang="en-US" sz="2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USER ACCEPTANCE TESTING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70389" y="597502"/>
            <a:ext cx="8679627" cy="111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6"/>
              </a:lnSpc>
            </a:pPr>
            <a:r>
              <a:rPr lang="en-US" sz="753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MILESTONE FYP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8404" y="6490750"/>
            <a:ext cx="5215225" cy="37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  <a:spcBef>
                <a:spcPct val="0"/>
              </a:spcBef>
            </a:pPr>
            <a:r>
              <a:rPr lang="en-US" b="true" sz="2194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PHASE 2 (WEEKS 17-31)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5524" y="7230791"/>
            <a:ext cx="5211008" cy="222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RANKING SYSTEM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GAMIFIED TEST &amp; COURSES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CURRENCY (TRIVIA  COIN)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 GATEWAYS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CHAT AND FORUM 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RECOMMENDATION SYSTEM</a:t>
            </a:r>
          </a:p>
          <a:p>
            <a:pPr algn="just" marL="392019" indent="-196010" lvl="1">
              <a:lnSpc>
                <a:spcPts val="2542"/>
              </a:lnSpc>
              <a:buFont typeface="Arial"/>
              <a:buChar char="•"/>
            </a:pPr>
            <a:r>
              <a:rPr lang="en-US" sz="18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SCORING/REWARD SYSTEM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58749" y="6524904"/>
            <a:ext cx="5938815" cy="38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b="true" sz="2275" u="sng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DOCUMENTATION PHASE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80029" y="7448141"/>
            <a:ext cx="6021689" cy="138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8926" indent="-20946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DOCUMENTATION</a:t>
            </a:r>
          </a:p>
          <a:p>
            <a:pPr algn="just" marL="418926" indent="-20946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SDS ( SOFTWARE DESIGN SPECIFICATION)</a:t>
            </a:r>
          </a:p>
          <a:p>
            <a:pPr algn="just" marL="418926" indent="-20946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SRS ( SOFTWARE REQUIREMENT SPECIFICATION</a:t>
            </a:r>
          </a:p>
          <a:p>
            <a:pPr algn="just">
              <a:lnSpc>
                <a:spcPts val="2716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2383" y="2684045"/>
            <a:ext cx="675725" cy="45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192307" y="2674520"/>
            <a:ext cx="675725" cy="45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23562" y="2677914"/>
            <a:ext cx="675725" cy="45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70850" y="6443208"/>
            <a:ext cx="675725" cy="45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05.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72892" y="6468043"/>
            <a:ext cx="675725" cy="45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06.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9672" y="6454643"/>
            <a:ext cx="675725" cy="45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  <a:spcBef>
                <a:spcPct val="0"/>
              </a:spcBef>
            </a:pPr>
            <a:r>
              <a:rPr lang="en-US" sz="2653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5479" y="1345171"/>
            <a:ext cx="17379516" cy="8467233"/>
            <a:chOff x="0" y="0"/>
            <a:chExt cx="3928377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3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928377">
                  <a:moveTo>
                    <a:pt x="0" y="0"/>
                  </a:moveTo>
                  <a:lnTo>
                    <a:pt x="3928377" y="0"/>
                  </a:lnTo>
                  <a:lnTo>
                    <a:pt x="392837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083" y="1580047"/>
            <a:ext cx="16686307" cy="7997480"/>
          </a:xfrm>
          <a:custGeom>
            <a:avLst/>
            <a:gdLst/>
            <a:ahLst/>
            <a:cxnLst/>
            <a:rect r="r" b="b" t="t" l="l"/>
            <a:pathLst>
              <a:path h="7997480" w="16686307">
                <a:moveTo>
                  <a:pt x="0" y="0"/>
                </a:moveTo>
                <a:lnTo>
                  <a:pt x="16686308" y="0"/>
                </a:lnTo>
                <a:lnTo>
                  <a:pt x="16686308" y="7997481"/>
                </a:lnTo>
                <a:lnTo>
                  <a:pt x="0" y="7997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736" r="-767" b="-54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01730" y="366243"/>
            <a:ext cx="8084271" cy="103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2"/>
              </a:lnSpc>
            </a:pPr>
            <a:r>
              <a:rPr lang="en-US" sz="701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0924" y="1220227"/>
            <a:ext cx="15130524" cy="8786534"/>
            <a:chOff x="0" y="0"/>
            <a:chExt cx="3420026" cy="19860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026" cy="1986063"/>
            </a:xfrm>
            <a:custGeom>
              <a:avLst/>
              <a:gdLst/>
              <a:ahLst/>
              <a:cxnLst/>
              <a:rect r="r" b="b" t="t" l="l"/>
              <a:pathLst>
                <a:path h="1986063" w="3420026">
                  <a:moveTo>
                    <a:pt x="0" y="0"/>
                  </a:moveTo>
                  <a:lnTo>
                    <a:pt x="3420026" y="0"/>
                  </a:lnTo>
                  <a:lnTo>
                    <a:pt x="3420026" y="1986063"/>
                  </a:lnTo>
                  <a:lnTo>
                    <a:pt x="0" y="1986063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7942" y="1422041"/>
            <a:ext cx="12172117" cy="8313493"/>
          </a:xfrm>
          <a:custGeom>
            <a:avLst/>
            <a:gdLst/>
            <a:ahLst/>
            <a:cxnLst/>
            <a:rect r="r" b="b" t="t" l="l"/>
            <a:pathLst>
              <a:path h="8313493" w="12172117">
                <a:moveTo>
                  <a:pt x="0" y="0"/>
                </a:moveTo>
                <a:lnTo>
                  <a:pt x="12172116" y="0"/>
                </a:lnTo>
                <a:lnTo>
                  <a:pt x="12172116" y="8313493"/>
                </a:lnTo>
                <a:lnTo>
                  <a:pt x="0" y="831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552" r="0" b="-65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25432" y="393484"/>
            <a:ext cx="7485988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5479" y="1345171"/>
            <a:ext cx="17379516" cy="8467233"/>
            <a:chOff x="0" y="0"/>
            <a:chExt cx="3928377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37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928377">
                  <a:moveTo>
                    <a:pt x="0" y="0"/>
                  </a:moveTo>
                  <a:lnTo>
                    <a:pt x="3928377" y="0"/>
                  </a:lnTo>
                  <a:lnTo>
                    <a:pt x="392837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814948">
            <a:off x="-4191456" y="2142613"/>
            <a:ext cx="10355819" cy="7300852"/>
          </a:xfrm>
          <a:custGeom>
            <a:avLst/>
            <a:gdLst/>
            <a:ahLst/>
            <a:cxnLst/>
            <a:rect r="r" b="b" t="t" l="l"/>
            <a:pathLst>
              <a:path h="7300852" w="10355819">
                <a:moveTo>
                  <a:pt x="0" y="0"/>
                </a:moveTo>
                <a:lnTo>
                  <a:pt x="10355819" y="0"/>
                </a:lnTo>
                <a:lnTo>
                  <a:pt x="10355819" y="7300853"/>
                </a:lnTo>
                <a:lnTo>
                  <a:pt x="0" y="730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5671">
            <a:off x="12416247" y="2273814"/>
            <a:ext cx="10355819" cy="7300852"/>
          </a:xfrm>
          <a:custGeom>
            <a:avLst/>
            <a:gdLst/>
            <a:ahLst/>
            <a:cxnLst/>
            <a:rect r="r" b="b" t="t" l="l"/>
            <a:pathLst>
              <a:path h="7300852" w="10355819">
                <a:moveTo>
                  <a:pt x="0" y="0"/>
                </a:moveTo>
                <a:lnTo>
                  <a:pt x="10355819" y="0"/>
                </a:lnTo>
                <a:lnTo>
                  <a:pt x="10355819" y="7300852"/>
                </a:lnTo>
                <a:lnTo>
                  <a:pt x="0" y="730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86544" y="3830461"/>
            <a:ext cx="13697386" cy="3283185"/>
            <a:chOff x="0" y="0"/>
            <a:chExt cx="4417432" cy="10588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7432" cy="1058833"/>
            </a:xfrm>
            <a:custGeom>
              <a:avLst/>
              <a:gdLst/>
              <a:ahLst/>
              <a:cxnLst/>
              <a:rect r="r" b="b" t="t" l="l"/>
              <a:pathLst>
                <a:path h="1058833" w="4417432">
                  <a:moveTo>
                    <a:pt x="4292972" y="1058833"/>
                  </a:moveTo>
                  <a:lnTo>
                    <a:pt x="124460" y="1058833"/>
                  </a:lnTo>
                  <a:cubicBezTo>
                    <a:pt x="55880" y="1058833"/>
                    <a:pt x="0" y="1002953"/>
                    <a:pt x="0" y="934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2972" y="0"/>
                  </a:lnTo>
                  <a:cubicBezTo>
                    <a:pt x="4361552" y="0"/>
                    <a:pt x="4417432" y="55880"/>
                    <a:pt x="4417432" y="124460"/>
                  </a:cubicBezTo>
                  <a:lnTo>
                    <a:pt x="4417432" y="934373"/>
                  </a:lnTo>
                  <a:cubicBezTo>
                    <a:pt x="4417432" y="1002953"/>
                    <a:pt x="4361552" y="1058833"/>
                    <a:pt x="4292972" y="1058833"/>
                  </a:cubicBezTo>
                  <a:close/>
                </a:path>
              </a:pathLst>
            </a:custGeom>
            <a:solidFill>
              <a:srgbClr val="62A64C">
                <a:alpha val="8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86544" y="4002680"/>
            <a:ext cx="13697386" cy="263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4"/>
              </a:lnSpc>
              <a:spcBef>
                <a:spcPct val="0"/>
              </a:spcBef>
            </a:pPr>
            <a:r>
              <a:rPr lang="en-US" b="true" sz="1528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705805" y="1784097"/>
            <a:ext cx="3380433" cy="338043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798238" y="1784097"/>
            <a:ext cx="3380433" cy="338043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043685" y="2792816"/>
            <a:ext cx="1362995" cy="136299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881320" y="2792816"/>
            <a:ext cx="1362995" cy="136299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640" y="1840832"/>
            <a:ext cx="17527929" cy="6605337"/>
            <a:chOff x="0" y="0"/>
            <a:chExt cx="4076325" cy="1536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6325" cy="1536149"/>
            </a:xfrm>
            <a:custGeom>
              <a:avLst/>
              <a:gdLst/>
              <a:ahLst/>
              <a:cxnLst/>
              <a:rect r="r" b="b" t="t" l="l"/>
              <a:pathLst>
                <a:path h="1536149" w="4076325">
                  <a:moveTo>
                    <a:pt x="0" y="0"/>
                  </a:moveTo>
                  <a:lnTo>
                    <a:pt x="4076325" y="0"/>
                  </a:lnTo>
                  <a:lnTo>
                    <a:pt x="4076325" y="1536149"/>
                  </a:lnTo>
                  <a:lnTo>
                    <a:pt x="0" y="1536149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6432" y="3157788"/>
            <a:ext cx="91679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6691" y="602966"/>
            <a:ext cx="8102087" cy="88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6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3226" y="3182455"/>
            <a:ext cx="3255079" cy="65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8687" y="3157788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5481" y="3182455"/>
            <a:ext cx="5028233" cy="65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92814" y="3157788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14860" y="3182455"/>
            <a:ext cx="4121353" cy="65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Target Industry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432" y="4674382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28687" y="4674366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5481" y="4699032"/>
            <a:ext cx="3255079" cy="6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6628" y="4699032"/>
            <a:ext cx="5028233" cy="65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2814" y="4674366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06.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9609" y="4699032"/>
            <a:ext cx="4161960" cy="6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Tools &amp; Tech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6432" y="6314768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07.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3226" y="6339434"/>
            <a:ext cx="4161960" cy="6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28687" y="6314768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5481" y="6339434"/>
            <a:ext cx="4161960" cy="6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II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92814" y="6316081"/>
            <a:ext cx="916794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08.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09609" y="6340748"/>
            <a:ext cx="4161960" cy="6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41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Milestones FYP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27348" y="1336070"/>
            <a:ext cx="989135" cy="989135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220058" y="1336070"/>
            <a:ext cx="989135" cy="989135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912768" y="1336070"/>
            <a:ext cx="989135" cy="989135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3774616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62A64C">
                <a:alpha val="21961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48613" y="7241691"/>
            <a:ext cx="4033217" cy="403321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103395" y="-987909"/>
            <a:ext cx="4033217" cy="403321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876763" y="1817931"/>
            <a:ext cx="1593306" cy="159330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17931" y="6875763"/>
            <a:ext cx="1593306" cy="159330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9804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550361" y="1503444"/>
            <a:ext cx="494567" cy="49456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96716" y="1503444"/>
            <a:ext cx="494567" cy="49456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243071" y="1503444"/>
            <a:ext cx="494567" cy="49456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98353" y="1345171"/>
            <a:ext cx="2550125" cy="1080326"/>
          </a:xfrm>
          <a:custGeom>
            <a:avLst/>
            <a:gdLst/>
            <a:ahLst/>
            <a:cxnLst/>
            <a:rect r="r" b="b" t="t" l="l"/>
            <a:pathLst>
              <a:path h="1080326" w="2550125">
                <a:moveTo>
                  <a:pt x="0" y="0"/>
                </a:moveTo>
                <a:lnTo>
                  <a:pt x="2550125" y="0"/>
                </a:lnTo>
                <a:lnTo>
                  <a:pt x="2550125" y="1080326"/>
                </a:lnTo>
                <a:lnTo>
                  <a:pt x="0" y="1080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76763" y="2572549"/>
            <a:ext cx="1452615" cy="945520"/>
          </a:xfrm>
          <a:custGeom>
            <a:avLst/>
            <a:gdLst/>
            <a:ahLst/>
            <a:cxnLst/>
            <a:rect r="r" b="b" t="t" l="l"/>
            <a:pathLst>
              <a:path h="945520" w="1452615">
                <a:moveTo>
                  <a:pt x="0" y="0"/>
                </a:moveTo>
                <a:lnTo>
                  <a:pt x="1452615" y="0"/>
                </a:lnTo>
                <a:lnTo>
                  <a:pt x="1452615" y="945520"/>
                </a:lnTo>
                <a:lnTo>
                  <a:pt x="0" y="945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1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47092" y="2238696"/>
            <a:ext cx="8593815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7996" y="4677584"/>
            <a:ext cx="1595200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TriviaTrack is a gamified learning platform that makes education engaging by using interactive elements and games. Users earn a virtual currency, TriviaCoin, to unlock more courses.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aim is to enhance knowledge retention through a fun, interactive platform that motivates learners with rewards like TriviaCoin for unlocking advanced content.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11627" y="6288386"/>
            <a:ext cx="626474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D9D9D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Objective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11627" y="4147358"/>
            <a:ext cx="626474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D9D9D9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3774616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17129" y="1274010"/>
            <a:ext cx="494567" cy="49456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663484" y="1274010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09838" y="1274010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2877705"/>
            <a:ext cx="7077812" cy="7077812"/>
          </a:xfrm>
          <a:custGeom>
            <a:avLst/>
            <a:gdLst/>
            <a:ahLst/>
            <a:cxnLst/>
            <a:rect r="r" b="b" t="t" l="l"/>
            <a:pathLst>
              <a:path h="7077812" w="7077812">
                <a:moveTo>
                  <a:pt x="0" y="0"/>
                </a:moveTo>
                <a:lnTo>
                  <a:pt x="7077812" y="0"/>
                </a:lnTo>
                <a:lnTo>
                  <a:pt x="7077812" y="7077812"/>
                </a:lnTo>
                <a:lnTo>
                  <a:pt x="0" y="707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17129" y="1787628"/>
            <a:ext cx="7747188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D9D9D9"/>
                </a:solidFill>
                <a:latin typeface="Roboto Bold"/>
                <a:ea typeface="Roboto Bold"/>
                <a:cs typeface="Roboto Bold"/>
                <a:sym typeface="Roboto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17129" y="3491261"/>
            <a:ext cx="8339798" cy="440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What: </a:t>
            </a:r>
          </a:p>
          <a:p>
            <a:pPr algn="l">
              <a:lnSpc>
                <a:spcPts val="3072"/>
              </a:lnSpc>
            </a:pPr>
            <a:r>
              <a:rPr lang="en-US" sz="219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learning methods are often boring and fail to engage students and professionals effectively, leading to poor knowledge retention and lack of motivation.</a:t>
            </a:r>
          </a:p>
          <a:p>
            <a:pPr algn="l">
              <a:lnSpc>
                <a:spcPts val="3072"/>
              </a:lnSpc>
            </a:pP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766"/>
              </a:lnSpc>
            </a:pPr>
            <a:r>
              <a:rPr lang="en-US" sz="269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Why:</a:t>
            </a:r>
          </a:p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19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There's a need for an educational platform that makes learning enjoyable and rewarding. By gamifying the learning experience and introducing a virtual currency system, users can stay motivated, engaged, and more likely to retain knowledge.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06548"/>
            <a:ext cx="16446645" cy="8229600"/>
            <a:chOff x="0" y="0"/>
            <a:chExt cx="382486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4860" cy="1913890"/>
            </a:xfrm>
            <a:custGeom>
              <a:avLst/>
              <a:gdLst/>
              <a:ahLst/>
              <a:cxnLst/>
              <a:rect r="r" b="b" t="t" l="l"/>
              <a:pathLst>
                <a:path h="1913890" w="3824860">
                  <a:moveTo>
                    <a:pt x="0" y="0"/>
                  </a:moveTo>
                  <a:lnTo>
                    <a:pt x="3824860" y="0"/>
                  </a:lnTo>
                  <a:lnTo>
                    <a:pt x="382486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390" y="2182238"/>
            <a:ext cx="494567" cy="49456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85745" y="2182238"/>
            <a:ext cx="494567" cy="49456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32100" y="2182238"/>
            <a:ext cx="494567" cy="49456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76049" y="2132455"/>
            <a:ext cx="8823806" cy="8823806"/>
          </a:xfrm>
          <a:custGeom>
            <a:avLst/>
            <a:gdLst/>
            <a:ahLst/>
            <a:cxnLst/>
            <a:rect r="r" b="b" t="t" l="l"/>
            <a:pathLst>
              <a:path h="8823806" w="8823806">
                <a:moveTo>
                  <a:pt x="0" y="0"/>
                </a:moveTo>
                <a:lnTo>
                  <a:pt x="8823806" y="0"/>
                </a:lnTo>
                <a:lnTo>
                  <a:pt x="8823806" y="8823805"/>
                </a:lnTo>
                <a:lnTo>
                  <a:pt x="0" y="882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5171" y="2876831"/>
            <a:ext cx="7077114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D9D9D9"/>
                </a:solidFill>
                <a:latin typeface="Roboto Bold"/>
                <a:ea typeface="Roboto Bold"/>
                <a:cs typeface="Roboto Bold"/>
                <a:sym typeface="Roboto Bold"/>
              </a:rPr>
              <a:t>Target Industry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5171" y="4548520"/>
            <a:ext cx="9689760" cy="6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01. Education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71" y="5374181"/>
            <a:ext cx="9689760" cy="62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02. Corporate Training / Process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5171" y="6199843"/>
            <a:ext cx="9689760" cy="6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03.  Professional Development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171" y="7025505"/>
            <a:ext cx="9689760" cy="6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0"/>
              </a:lnSpc>
              <a:spcBef>
                <a:spcPct val="0"/>
              </a:spcBef>
            </a:pPr>
            <a:r>
              <a:rPr lang="en-US" sz="3693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04.  Information Technology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716493" cy="8229600"/>
            <a:chOff x="0" y="0"/>
            <a:chExt cx="3887617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7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887617">
                  <a:moveTo>
                    <a:pt x="0" y="0"/>
                  </a:moveTo>
                  <a:lnTo>
                    <a:pt x="3887617" y="0"/>
                  </a:lnTo>
                  <a:lnTo>
                    <a:pt x="3887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56723" y="1624639"/>
            <a:ext cx="494567" cy="49456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03078" y="1624639"/>
            <a:ext cx="494567" cy="49456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649433" y="1624639"/>
            <a:ext cx="494567" cy="49456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48364" y="3110027"/>
            <a:ext cx="4329124" cy="432912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21961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61191" y="4307165"/>
            <a:ext cx="313351" cy="31335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961191" y="6093152"/>
            <a:ext cx="313351" cy="31335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970686" y="7804789"/>
            <a:ext cx="313351" cy="31335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-1451115" y="3766410"/>
            <a:ext cx="9117032" cy="4653485"/>
          </a:xfrm>
          <a:custGeom>
            <a:avLst/>
            <a:gdLst/>
            <a:ahLst/>
            <a:cxnLst/>
            <a:rect r="r" b="b" t="t" l="l"/>
            <a:pathLst>
              <a:path h="4653485" w="9117032">
                <a:moveTo>
                  <a:pt x="0" y="0"/>
                </a:moveTo>
                <a:lnTo>
                  <a:pt x="9117031" y="0"/>
                </a:lnTo>
                <a:lnTo>
                  <a:pt x="9117031" y="4653485"/>
                </a:lnTo>
                <a:lnTo>
                  <a:pt x="0" y="465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549" r="-13484" b="-1892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70686" y="2380333"/>
            <a:ext cx="7077114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D9D9D9"/>
                </a:solidFill>
                <a:latin typeface="Roboto Bold"/>
                <a:ea typeface="Roboto Bold"/>
                <a:cs typeface="Roboto Bold"/>
                <a:sym typeface="Roboto Bold"/>
              </a:rPr>
              <a:t>Problem 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5104" y="4253883"/>
            <a:ext cx="8996120" cy="430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9"/>
              </a:lnSpc>
              <a:spcBef>
                <a:spcPct val="0"/>
              </a:spcBef>
            </a:pPr>
            <a:r>
              <a:rPr lang="en-US" b="true" sz="2990">
                <a:solidFill>
                  <a:srgbClr val="62A64C"/>
                </a:solidFill>
                <a:latin typeface="Roboto Bold"/>
                <a:ea typeface="Roboto Bold"/>
                <a:cs typeface="Roboto Bold"/>
                <a:sym typeface="Roboto Bold"/>
              </a:rPr>
              <a:t>Interactive Learning</a:t>
            </a:r>
            <a:r>
              <a:rPr lang="en-US" sz="2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Utilizes game-based elements to enhance user engagement.</a:t>
            </a:r>
          </a:p>
          <a:p>
            <a:pPr algn="just">
              <a:lnSpc>
                <a:spcPts val="3439"/>
              </a:lnSpc>
              <a:spcBef>
                <a:spcPct val="0"/>
              </a:spcBef>
            </a:pPr>
          </a:p>
          <a:p>
            <a:pPr algn="just">
              <a:lnSpc>
                <a:spcPts val="3439"/>
              </a:lnSpc>
              <a:spcBef>
                <a:spcPct val="0"/>
              </a:spcBef>
            </a:pPr>
          </a:p>
          <a:p>
            <a:pPr algn="just">
              <a:lnSpc>
                <a:spcPts val="3439"/>
              </a:lnSpc>
              <a:spcBef>
                <a:spcPct val="0"/>
              </a:spcBef>
            </a:pPr>
            <a:r>
              <a:rPr lang="en-US" b="true" sz="2990">
                <a:solidFill>
                  <a:srgbClr val="62A64C"/>
                </a:solidFill>
                <a:latin typeface="Roboto Bold"/>
                <a:ea typeface="Roboto Bold"/>
                <a:cs typeface="Roboto Bold"/>
                <a:sym typeface="Roboto Bold"/>
              </a:rPr>
              <a:t>AI Personalization</a:t>
            </a:r>
            <a:r>
              <a:rPr lang="en-US" sz="2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Employs AI to customize learning paths based on user performance.</a:t>
            </a:r>
          </a:p>
          <a:p>
            <a:pPr algn="just">
              <a:lnSpc>
                <a:spcPts val="3439"/>
              </a:lnSpc>
              <a:spcBef>
                <a:spcPct val="0"/>
              </a:spcBef>
            </a:pPr>
          </a:p>
          <a:p>
            <a:pPr algn="just">
              <a:lnSpc>
                <a:spcPts val="3439"/>
              </a:lnSpc>
              <a:spcBef>
                <a:spcPct val="0"/>
              </a:spcBef>
            </a:pPr>
          </a:p>
          <a:p>
            <a:pPr algn="just">
              <a:lnSpc>
                <a:spcPts val="3439"/>
              </a:lnSpc>
              <a:spcBef>
                <a:spcPct val="0"/>
              </a:spcBef>
            </a:pPr>
            <a:r>
              <a:rPr lang="en-US" b="true" sz="2990">
                <a:solidFill>
                  <a:srgbClr val="62A64C"/>
                </a:solidFill>
                <a:latin typeface="Roboto Bold"/>
                <a:ea typeface="Roboto Bold"/>
                <a:cs typeface="Roboto Bold"/>
                <a:sym typeface="Roboto Bold"/>
              </a:rPr>
              <a:t>Real-Time Features</a:t>
            </a:r>
            <a:r>
              <a:rPr lang="en-US" sz="299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Implements live Q&amp;A and peer competitions and grading for interactive learning.</a:t>
            </a:r>
          </a:p>
        </p:txBody>
      </p:sp>
      <p:sp>
        <p:nvSpPr>
          <p:cNvPr name="Freeform 22" id="22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4359" y="1028700"/>
            <a:ext cx="16928391" cy="8693349"/>
            <a:chOff x="0" y="0"/>
            <a:chExt cx="3774616" cy="1938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4617" cy="1938404"/>
            </a:xfrm>
            <a:custGeom>
              <a:avLst/>
              <a:gdLst/>
              <a:ahLst/>
              <a:cxnLst/>
              <a:rect r="r" b="b" t="t" l="l"/>
              <a:pathLst>
                <a:path h="1938404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38404"/>
                  </a:lnTo>
                  <a:lnTo>
                    <a:pt x="0" y="193840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60703" y="1314450"/>
            <a:ext cx="494567" cy="49456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7058" y="1314450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53413" y="1314450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5024219"/>
            <a:ext cx="7488272" cy="4161208"/>
            <a:chOff x="0" y="0"/>
            <a:chExt cx="2414981" cy="13419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14981" cy="1341997"/>
            </a:xfrm>
            <a:custGeom>
              <a:avLst/>
              <a:gdLst/>
              <a:ahLst/>
              <a:cxnLst/>
              <a:rect r="r" b="b" t="t" l="l"/>
              <a:pathLst>
                <a:path h="1341997" w="2414981">
                  <a:moveTo>
                    <a:pt x="2290521" y="1341997"/>
                  </a:moveTo>
                  <a:lnTo>
                    <a:pt x="124460" y="1341997"/>
                  </a:lnTo>
                  <a:cubicBezTo>
                    <a:pt x="55880" y="1341997"/>
                    <a:pt x="0" y="1286117"/>
                    <a:pt x="0" y="12175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90521" y="0"/>
                  </a:lnTo>
                  <a:cubicBezTo>
                    <a:pt x="2359101" y="0"/>
                    <a:pt x="2414981" y="55880"/>
                    <a:pt x="2414981" y="124460"/>
                  </a:cubicBezTo>
                  <a:lnTo>
                    <a:pt x="2414981" y="1217537"/>
                  </a:lnTo>
                  <a:cubicBezTo>
                    <a:pt x="2414981" y="1286117"/>
                    <a:pt x="2359101" y="1341997"/>
                    <a:pt x="2290521" y="1341997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71028" y="5024219"/>
            <a:ext cx="7488272" cy="4161208"/>
            <a:chOff x="0" y="0"/>
            <a:chExt cx="2414981" cy="13419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14981" cy="1341997"/>
            </a:xfrm>
            <a:custGeom>
              <a:avLst/>
              <a:gdLst/>
              <a:ahLst/>
              <a:cxnLst/>
              <a:rect r="r" b="b" t="t" l="l"/>
              <a:pathLst>
                <a:path h="1341997" w="2414981">
                  <a:moveTo>
                    <a:pt x="2290521" y="1341997"/>
                  </a:moveTo>
                  <a:lnTo>
                    <a:pt x="124460" y="1341997"/>
                  </a:lnTo>
                  <a:cubicBezTo>
                    <a:pt x="55880" y="1341997"/>
                    <a:pt x="0" y="1286117"/>
                    <a:pt x="0" y="12175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90521" y="0"/>
                  </a:lnTo>
                  <a:cubicBezTo>
                    <a:pt x="2359101" y="0"/>
                    <a:pt x="2414981" y="55880"/>
                    <a:pt x="2414981" y="124460"/>
                  </a:cubicBezTo>
                  <a:lnTo>
                    <a:pt x="2414981" y="1217537"/>
                  </a:lnTo>
                  <a:cubicBezTo>
                    <a:pt x="2414981" y="1286117"/>
                    <a:pt x="2359101" y="1341997"/>
                    <a:pt x="2290521" y="1341997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065028" y="1066520"/>
            <a:ext cx="3190936" cy="3190936"/>
          </a:xfrm>
          <a:custGeom>
            <a:avLst/>
            <a:gdLst/>
            <a:ahLst/>
            <a:cxnLst/>
            <a:rect r="r" b="b" t="t" l="l"/>
            <a:pathLst>
              <a:path h="3190936" w="3190936">
                <a:moveTo>
                  <a:pt x="0" y="0"/>
                </a:moveTo>
                <a:lnTo>
                  <a:pt x="3190936" y="0"/>
                </a:lnTo>
                <a:lnTo>
                  <a:pt x="3190936" y="3190936"/>
                </a:lnTo>
                <a:lnTo>
                  <a:pt x="0" y="319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60703" y="2042378"/>
            <a:ext cx="7485988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5171" y="5477391"/>
            <a:ext cx="6304101" cy="325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of the gamified learning and testing platform with core features.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Implementation of the AI recommendation system.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Creation of the virtual currency system (TriviaCoin) within the platform.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 like peer competitions, leaderboards, and live Q&amp;A sessions.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63113" y="5253554"/>
            <a:ext cx="6304101" cy="366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virtual currency (TriviaCoin) will not be buyable or sellable outside the platform at this stage.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of educational content; initial deployment will use existing materials.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Offline access; the platform assumes users have stable internet connections. </a:t>
            </a:r>
          </a:p>
          <a:p>
            <a:pPr algn="l" marL="508618" indent="-254309" lvl="1">
              <a:lnSpc>
                <a:spcPts val="3298"/>
              </a:lnSpc>
              <a:buFont typeface="Arial"/>
              <a:buChar char="•"/>
            </a:pPr>
            <a:r>
              <a:rPr lang="en-US" sz="2355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Multilingual support; initial development will focus on a single language interface.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0984" y="4266981"/>
            <a:ext cx="7485988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Included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3312" y="4186019"/>
            <a:ext cx="7485988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5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Limitations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193074" y="8447596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0"/>
                </a:lnTo>
                <a:lnTo>
                  <a:pt x="0" y="73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873" y="2326422"/>
            <a:ext cx="494567" cy="49456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950228" y="2326422"/>
            <a:ext cx="494567" cy="49456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96583" y="2326422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5171" y="5804173"/>
            <a:ext cx="848509" cy="8485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81348" y="5804173"/>
            <a:ext cx="848509" cy="8485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2307" t="0" r="-4230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415966" y="5804173"/>
            <a:ext cx="848509" cy="8485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450584" y="5804173"/>
            <a:ext cx="848509" cy="84850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501470" y="1277939"/>
            <a:ext cx="3443146" cy="3865561"/>
            <a:chOff x="0" y="0"/>
            <a:chExt cx="906837" cy="10180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6837" cy="1018090"/>
            </a:xfrm>
            <a:custGeom>
              <a:avLst/>
              <a:gdLst/>
              <a:ahLst/>
              <a:cxnLst/>
              <a:rect r="r" b="b" t="t" l="l"/>
              <a:pathLst>
                <a:path h="1018090" w="906837">
                  <a:moveTo>
                    <a:pt x="114674" y="0"/>
                  </a:moveTo>
                  <a:lnTo>
                    <a:pt x="792163" y="0"/>
                  </a:lnTo>
                  <a:cubicBezTo>
                    <a:pt x="855496" y="0"/>
                    <a:pt x="906837" y="51341"/>
                    <a:pt x="906837" y="114674"/>
                  </a:cubicBezTo>
                  <a:lnTo>
                    <a:pt x="906837" y="903417"/>
                  </a:lnTo>
                  <a:cubicBezTo>
                    <a:pt x="906837" y="933830"/>
                    <a:pt x="894755" y="962998"/>
                    <a:pt x="873250" y="984503"/>
                  </a:cubicBezTo>
                  <a:cubicBezTo>
                    <a:pt x="851744" y="1006009"/>
                    <a:pt x="822577" y="1018090"/>
                    <a:pt x="792163" y="1018090"/>
                  </a:cubicBezTo>
                  <a:lnTo>
                    <a:pt x="114674" y="1018090"/>
                  </a:lnTo>
                  <a:cubicBezTo>
                    <a:pt x="51341" y="1018090"/>
                    <a:pt x="0" y="966749"/>
                    <a:pt x="0" y="903417"/>
                  </a:cubicBezTo>
                  <a:lnTo>
                    <a:pt x="0" y="114674"/>
                  </a:lnTo>
                  <a:cubicBezTo>
                    <a:pt x="0" y="84260"/>
                    <a:pt x="12082" y="55093"/>
                    <a:pt x="33587" y="33587"/>
                  </a:cubicBezTo>
                  <a:cubicBezTo>
                    <a:pt x="55093" y="12082"/>
                    <a:pt x="84260" y="0"/>
                    <a:pt x="11467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06837" cy="1056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78011" y="2490782"/>
            <a:ext cx="2291130" cy="961334"/>
            <a:chOff x="0" y="0"/>
            <a:chExt cx="603425" cy="2531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3425" cy="253191"/>
            </a:xfrm>
            <a:custGeom>
              <a:avLst/>
              <a:gdLst/>
              <a:ahLst/>
              <a:cxnLst/>
              <a:rect r="r" b="b" t="t" l="l"/>
              <a:pathLst>
                <a:path h="253191" w="603425">
                  <a:moveTo>
                    <a:pt x="126595" y="0"/>
                  </a:moveTo>
                  <a:lnTo>
                    <a:pt x="476830" y="0"/>
                  </a:lnTo>
                  <a:cubicBezTo>
                    <a:pt x="510405" y="0"/>
                    <a:pt x="542605" y="13338"/>
                    <a:pt x="566346" y="37079"/>
                  </a:cubicBezTo>
                  <a:cubicBezTo>
                    <a:pt x="590087" y="60820"/>
                    <a:pt x="603425" y="93020"/>
                    <a:pt x="603425" y="126595"/>
                  </a:cubicBezTo>
                  <a:lnTo>
                    <a:pt x="603425" y="126595"/>
                  </a:lnTo>
                  <a:cubicBezTo>
                    <a:pt x="603425" y="196512"/>
                    <a:pt x="546746" y="253191"/>
                    <a:pt x="476830" y="253191"/>
                  </a:cubicBezTo>
                  <a:lnTo>
                    <a:pt x="126595" y="253191"/>
                  </a:lnTo>
                  <a:cubicBezTo>
                    <a:pt x="93020" y="253191"/>
                    <a:pt x="60820" y="239853"/>
                    <a:pt x="37079" y="216112"/>
                  </a:cubicBezTo>
                  <a:cubicBezTo>
                    <a:pt x="13338" y="192371"/>
                    <a:pt x="0" y="160171"/>
                    <a:pt x="0" y="126595"/>
                  </a:cubicBezTo>
                  <a:lnTo>
                    <a:pt x="0" y="126595"/>
                  </a:lnTo>
                  <a:cubicBezTo>
                    <a:pt x="0" y="93020"/>
                    <a:pt x="13338" y="60820"/>
                    <a:pt x="37079" y="37079"/>
                  </a:cubicBezTo>
                  <a:cubicBezTo>
                    <a:pt x="60820" y="13338"/>
                    <a:pt x="93020" y="0"/>
                    <a:pt x="12659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03425" cy="310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NODE JS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77478" y="3819952"/>
            <a:ext cx="2291130" cy="961334"/>
            <a:chOff x="0" y="0"/>
            <a:chExt cx="603425" cy="2531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3425" cy="253191"/>
            </a:xfrm>
            <a:custGeom>
              <a:avLst/>
              <a:gdLst/>
              <a:ahLst/>
              <a:cxnLst/>
              <a:rect r="r" b="b" t="t" l="l"/>
              <a:pathLst>
                <a:path h="253191" w="603425">
                  <a:moveTo>
                    <a:pt x="126595" y="0"/>
                  </a:moveTo>
                  <a:lnTo>
                    <a:pt x="476830" y="0"/>
                  </a:lnTo>
                  <a:cubicBezTo>
                    <a:pt x="510405" y="0"/>
                    <a:pt x="542605" y="13338"/>
                    <a:pt x="566346" y="37079"/>
                  </a:cubicBezTo>
                  <a:cubicBezTo>
                    <a:pt x="590087" y="60820"/>
                    <a:pt x="603425" y="93020"/>
                    <a:pt x="603425" y="126595"/>
                  </a:cubicBezTo>
                  <a:lnTo>
                    <a:pt x="603425" y="126595"/>
                  </a:lnTo>
                  <a:cubicBezTo>
                    <a:pt x="603425" y="196512"/>
                    <a:pt x="546746" y="253191"/>
                    <a:pt x="476830" y="253191"/>
                  </a:cubicBezTo>
                  <a:lnTo>
                    <a:pt x="126595" y="253191"/>
                  </a:lnTo>
                  <a:cubicBezTo>
                    <a:pt x="93020" y="253191"/>
                    <a:pt x="60820" y="239853"/>
                    <a:pt x="37079" y="216112"/>
                  </a:cubicBezTo>
                  <a:cubicBezTo>
                    <a:pt x="13338" y="192371"/>
                    <a:pt x="0" y="160171"/>
                    <a:pt x="0" y="126595"/>
                  </a:cubicBezTo>
                  <a:lnTo>
                    <a:pt x="0" y="126595"/>
                  </a:lnTo>
                  <a:cubicBezTo>
                    <a:pt x="0" y="93020"/>
                    <a:pt x="13338" y="60820"/>
                    <a:pt x="37079" y="37079"/>
                  </a:cubicBezTo>
                  <a:cubicBezTo>
                    <a:pt x="60820" y="13338"/>
                    <a:pt x="93020" y="0"/>
                    <a:pt x="12659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603425" cy="310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EXPRESS JS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087491" y="1277939"/>
            <a:ext cx="3012784" cy="3865561"/>
            <a:chOff x="0" y="0"/>
            <a:chExt cx="793490" cy="10180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3490" cy="1018090"/>
            </a:xfrm>
            <a:custGeom>
              <a:avLst/>
              <a:gdLst/>
              <a:ahLst/>
              <a:cxnLst/>
              <a:rect r="r" b="b" t="t" l="l"/>
              <a:pathLst>
                <a:path h="1018090" w="793490">
                  <a:moveTo>
                    <a:pt x="131054" y="0"/>
                  </a:moveTo>
                  <a:lnTo>
                    <a:pt x="662436" y="0"/>
                  </a:lnTo>
                  <a:cubicBezTo>
                    <a:pt x="697194" y="0"/>
                    <a:pt x="730528" y="13807"/>
                    <a:pt x="755106" y="38385"/>
                  </a:cubicBezTo>
                  <a:cubicBezTo>
                    <a:pt x="779683" y="62962"/>
                    <a:pt x="793490" y="96296"/>
                    <a:pt x="793490" y="131054"/>
                  </a:cubicBezTo>
                  <a:lnTo>
                    <a:pt x="793490" y="887036"/>
                  </a:lnTo>
                  <a:cubicBezTo>
                    <a:pt x="793490" y="959415"/>
                    <a:pt x="734815" y="1018090"/>
                    <a:pt x="662436" y="1018090"/>
                  </a:cubicBezTo>
                  <a:lnTo>
                    <a:pt x="131054" y="1018090"/>
                  </a:lnTo>
                  <a:cubicBezTo>
                    <a:pt x="58675" y="1018090"/>
                    <a:pt x="0" y="959415"/>
                    <a:pt x="0" y="887036"/>
                  </a:cubicBezTo>
                  <a:lnTo>
                    <a:pt x="0" y="131054"/>
                  </a:lnTo>
                  <a:cubicBezTo>
                    <a:pt x="0" y="58675"/>
                    <a:pt x="58675" y="0"/>
                    <a:pt x="13105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793490" cy="1056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448318" y="2503947"/>
            <a:ext cx="2291130" cy="961334"/>
            <a:chOff x="0" y="0"/>
            <a:chExt cx="603425" cy="25319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03425" cy="253191"/>
            </a:xfrm>
            <a:custGeom>
              <a:avLst/>
              <a:gdLst/>
              <a:ahLst/>
              <a:cxnLst/>
              <a:rect r="r" b="b" t="t" l="l"/>
              <a:pathLst>
                <a:path h="253191" w="603425">
                  <a:moveTo>
                    <a:pt x="126595" y="0"/>
                  </a:moveTo>
                  <a:lnTo>
                    <a:pt x="476830" y="0"/>
                  </a:lnTo>
                  <a:cubicBezTo>
                    <a:pt x="510405" y="0"/>
                    <a:pt x="542605" y="13338"/>
                    <a:pt x="566346" y="37079"/>
                  </a:cubicBezTo>
                  <a:cubicBezTo>
                    <a:pt x="590087" y="60820"/>
                    <a:pt x="603425" y="93020"/>
                    <a:pt x="603425" y="126595"/>
                  </a:cubicBezTo>
                  <a:lnTo>
                    <a:pt x="603425" y="126595"/>
                  </a:lnTo>
                  <a:cubicBezTo>
                    <a:pt x="603425" y="196512"/>
                    <a:pt x="546746" y="253191"/>
                    <a:pt x="476830" y="253191"/>
                  </a:cubicBezTo>
                  <a:lnTo>
                    <a:pt x="126595" y="253191"/>
                  </a:lnTo>
                  <a:cubicBezTo>
                    <a:pt x="93020" y="253191"/>
                    <a:pt x="60820" y="239853"/>
                    <a:pt x="37079" y="216112"/>
                  </a:cubicBezTo>
                  <a:cubicBezTo>
                    <a:pt x="13338" y="192371"/>
                    <a:pt x="0" y="160171"/>
                    <a:pt x="0" y="126595"/>
                  </a:cubicBezTo>
                  <a:lnTo>
                    <a:pt x="0" y="126595"/>
                  </a:lnTo>
                  <a:cubicBezTo>
                    <a:pt x="0" y="93020"/>
                    <a:pt x="13338" y="60820"/>
                    <a:pt x="37079" y="37079"/>
                  </a:cubicBezTo>
                  <a:cubicBezTo>
                    <a:pt x="60820" y="13338"/>
                    <a:pt x="93020" y="0"/>
                    <a:pt x="12659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603425" cy="310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MONGO DB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56042" y="5275837"/>
            <a:ext cx="3700639" cy="4849253"/>
            <a:chOff x="0" y="0"/>
            <a:chExt cx="974654" cy="12771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74654" cy="1277170"/>
            </a:xfrm>
            <a:custGeom>
              <a:avLst/>
              <a:gdLst/>
              <a:ahLst/>
              <a:cxnLst/>
              <a:rect r="r" b="b" t="t" l="l"/>
              <a:pathLst>
                <a:path h="1277170" w="974654">
                  <a:moveTo>
                    <a:pt x="106695" y="0"/>
                  </a:moveTo>
                  <a:lnTo>
                    <a:pt x="867959" y="0"/>
                  </a:lnTo>
                  <a:cubicBezTo>
                    <a:pt x="896256" y="0"/>
                    <a:pt x="923395" y="11241"/>
                    <a:pt x="943404" y="31250"/>
                  </a:cubicBezTo>
                  <a:cubicBezTo>
                    <a:pt x="963413" y="51259"/>
                    <a:pt x="974654" y="78397"/>
                    <a:pt x="974654" y="106695"/>
                  </a:cubicBezTo>
                  <a:lnTo>
                    <a:pt x="974654" y="1170475"/>
                  </a:lnTo>
                  <a:cubicBezTo>
                    <a:pt x="974654" y="1229401"/>
                    <a:pt x="926885" y="1277170"/>
                    <a:pt x="867959" y="1277170"/>
                  </a:cubicBezTo>
                  <a:lnTo>
                    <a:pt x="106695" y="1277170"/>
                  </a:lnTo>
                  <a:cubicBezTo>
                    <a:pt x="47769" y="1277170"/>
                    <a:pt x="0" y="1229401"/>
                    <a:pt x="0" y="1170475"/>
                  </a:cubicBezTo>
                  <a:lnTo>
                    <a:pt x="0" y="106695"/>
                  </a:lnTo>
                  <a:cubicBezTo>
                    <a:pt x="0" y="47769"/>
                    <a:pt x="47769" y="0"/>
                    <a:pt x="106695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974654" cy="1315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476774" y="6563250"/>
            <a:ext cx="2291130" cy="1008033"/>
            <a:chOff x="0" y="0"/>
            <a:chExt cx="603425" cy="2654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3425" cy="265490"/>
            </a:xfrm>
            <a:custGeom>
              <a:avLst/>
              <a:gdLst/>
              <a:ahLst/>
              <a:cxnLst/>
              <a:rect r="r" b="b" t="t" l="l"/>
              <a:pathLst>
                <a:path h="265490" w="603425">
                  <a:moveTo>
                    <a:pt x="132745" y="0"/>
                  </a:moveTo>
                  <a:lnTo>
                    <a:pt x="470680" y="0"/>
                  </a:lnTo>
                  <a:cubicBezTo>
                    <a:pt x="543993" y="0"/>
                    <a:pt x="603425" y="59432"/>
                    <a:pt x="603425" y="132745"/>
                  </a:cubicBezTo>
                  <a:lnTo>
                    <a:pt x="603425" y="132745"/>
                  </a:lnTo>
                  <a:cubicBezTo>
                    <a:pt x="603425" y="167951"/>
                    <a:pt x="589440" y="201716"/>
                    <a:pt x="564545" y="226610"/>
                  </a:cubicBezTo>
                  <a:cubicBezTo>
                    <a:pt x="539650" y="251505"/>
                    <a:pt x="505886" y="265490"/>
                    <a:pt x="470680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603425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TENSOR FLOW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476774" y="7796058"/>
            <a:ext cx="2291130" cy="1008033"/>
            <a:chOff x="0" y="0"/>
            <a:chExt cx="603425" cy="2654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3425" cy="265490"/>
            </a:xfrm>
            <a:custGeom>
              <a:avLst/>
              <a:gdLst/>
              <a:ahLst/>
              <a:cxnLst/>
              <a:rect r="r" b="b" t="t" l="l"/>
              <a:pathLst>
                <a:path h="265490" w="603425">
                  <a:moveTo>
                    <a:pt x="132745" y="0"/>
                  </a:moveTo>
                  <a:lnTo>
                    <a:pt x="470680" y="0"/>
                  </a:lnTo>
                  <a:cubicBezTo>
                    <a:pt x="543993" y="0"/>
                    <a:pt x="603425" y="59432"/>
                    <a:pt x="603425" y="132745"/>
                  </a:cubicBezTo>
                  <a:lnTo>
                    <a:pt x="603425" y="132745"/>
                  </a:lnTo>
                  <a:cubicBezTo>
                    <a:pt x="603425" y="167951"/>
                    <a:pt x="589440" y="201716"/>
                    <a:pt x="564545" y="226610"/>
                  </a:cubicBezTo>
                  <a:cubicBezTo>
                    <a:pt x="539650" y="251505"/>
                    <a:pt x="505886" y="265490"/>
                    <a:pt x="470680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603425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BRAIN JS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944616" y="5275837"/>
            <a:ext cx="3304288" cy="4849253"/>
            <a:chOff x="0" y="0"/>
            <a:chExt cx="870265" cy="127717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70265" cy="1277170"/>
            </a:xfrm>
            <a:custGeom>
              <a:avLst/>
              <a:gdLst/>
              <a:ahLst/>
              <a:cxnLst/>
              <a:rect r="r" b="b" t="t" l="l"/>
              <a:pathLst>
                <a:path h="1277170" w="870265">
                  <a:moveTo>
                    <a:pt x="119493" y="0"/>
                  </a:moveTo>
                  <a:lnTo>
                    <a:pt x="750772" y="0"/>
                  </a:lnTo>
                  <a:cubicBezTo>
                    <a:pt x="816766" y="0"/>
                    <a:pt x="870265" y="53499"/>
                    <a:pt x="870265" y="119493"/>
                  </a:cubicBezTo>
                  <a:lnTo>
                    <a:pt x="870265" y="1157677"/>
                  </a:lnTo>
                  <a:cubicBezTo>
                    <a:pt x="870265" y="1223671"/>
                    <a:pt x="816766" y="1277170"/>
                    <a:pt x="750772" y="1277170"/>
                  </a:cubicBezTo>
                  <a:lnTo>
                    <a:pt x="119493" y="1277170"/>
                  </a:lnTo>
                  <a:cubicBezTo>
                    <a:pt x="53499" y="1277170"/>
                    <a:pt x="0" y="1223671"/>
                    <a:pt x="0" y="1157677"/>
                  </a:cubicBezTo>
                  <a:lnTo>
                    <a:pt x="0" y="119493"/>
                  </a:lnTo>
                  <a:cubicBezTo>
                    <a:pt x="0" y="53499"/>
                    <a:pt x="53499" y="0"/>
                    <a:pt x="119493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70265" cy="1315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5610020" y="6506100"/>
            <a:ext cx="2190872" cy="1008033"/>
            <a:chOff x="0" y="0"/>
            <a:chExt cx="577020" cy="26549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77020" cy="265490"/>
            </a:xfrm>
            <a:custGeom>
              <a:avLst/>
              <a:gdLst/>
              <a:ahLst/>
              <a:cxnLst/>
              <a:rect r="r" b="b" t="t" l="l"/>
              <a:pathLst>
                <a:path h="265490" w="577020">
                  <a:moveTo>
                    <a:pt x="132745" y="0"/>
                  </a:moveTo>
                  <a:lnTo>
                    <a:pt x="444275" y="0"/>
                  </a:lnTo>
                  <a:cubicBezTo>
                    <a:pt x="517588" y="0"/>
                    <a:pt x="577020" y="59432"/>
                    <a:pt x="577020" y="132745"/>
                  </a:cubicBezTo>
                  <a:lnTo>
                    <a:pt x="577020" y="132745"/>
                  </a:lnTo>
                  <a:cubicBezTo>
                    <a:pt x="577020" y="167951"/>
                    <a:pt x="563034" y="201716"/>
                    <a:pt x="538140" y="226610"/>
                  </a:cubicBezTo>
                  <a:cubicBezTo>
                    <a:pt x="513245" y="251505"/>
                    <a:pt x="479481" y="265490"/>
                    <a:pt x="444275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577020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SOCKET.IO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913421" y="1277939"/>
            <a:ext cx="3443146" cy="3865561"/>
            <a:chOff x="0" y="0"/>
            <a:chExt cx="906837" cy="101809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06837" cy="1018090"/>
            </a:xfrm>
            <a:custGeom>
              <a:avLst/>
              <a:gdLst/>
              <a:ahLst/>
              <a:cxnLst/>
              <a:rect r="r" b="b" t="t" l="l"/>
              <a:pathLst>
                <a:path h="1018090" w="906837">
                  <a:moveTo>
                    <a:pt x="114674" y="0"/>
                  </a:moveTo>
                  <a:lnTo>
                    <a:pt x="792163" y="0"/>
                  </a:lnTo>
                  <a:cubicBezTo>
                    <a:pt x="855496" y="0"/>
                    <a:pt x="906837" y="51341"/>
                    <a:pt x="906837" y="114674"/>
                  </a:cubicBezTo>
                  <a:lnTo>
                    <a:pt x="906837" y="903417"/>
                  </a:lnTo>
                  <a:cubicBezTo>
                    <a:pt x="906837" y="933830"/>
                    <a:pt x="894755" y="962998"/>
                    <a:pt x="873250" y="984503"/>
                  </a:cubicBezTo>
                  <a:cubicBezTo>
                    <a:pt x="851744" y="1006009"/>
                    <a:pt x="822577" y="1018090"/>
                    <a:pt x="792163" y="1018090"/>
                  </a:cubicBezTo>
                  <a:lnTo>
                    <a:pt x="114674" y="1018090"/>
                  </a:lnTo>
                  <a:cubicBezTo>
                    <a:pt x="51341" y="1018090"/>
                    <a:pt x="0" y="966749"/>
                    <a:pt x="0" y="903417"/>
                  </a:cubicBezTo>
                  <a:lnTo>
                    <a:pt x="0" y="114674"/>
                  </a:lnTo>
                  <a:cubicBezTo>
                    <a:pt x="0" y="84260"/>
                    <a:pt x="12082" y="55093"/>
                    <a:pt x="33587" y="33587"/>
                  </a:cubicBezTo>
                  <a:cubicBezTo>
                    <a:pt x="55093" y="12082"/>
                    <a:pt x="84260" y="0"/>
                    <a:pt x="11467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906837" cy="1056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487600" y="2503947"/>
            <a:ext cx="2294788" cy="948170"/>
            <a:chOff x="0" y="0"/>
            <a:chExt cx="604389" cy="24972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04389" cy="249724"/>
            </a:xfrm>
            <a:custGeom>
              <a:avLst/>
              <a:gdLst/>
              <a:ahLst/>
              <a:cxnLst/>
              <a:rect r="r" b="b" t="t" l="l"/>
              <a:pathLst>
                <a:path h="249724" w="604389">
                  <a:moveTo>
                    <a:pt x="124862" y="0"/>
                  </a:moveTo>
                  <a:lnTo>
                    <a:pt x="479527" y="0"/>
                  </a:lnTo>
                  <a:cubicBezTo>
                    <a:pt x="512642" y="0"/>
                    <a:pt x="544401" y="13155"/>
                    <a:pt x="567817" y="36571"/>
                  </a:cubicBezTo>
                  <a:cubicBezTo>
                    <a:pt x="591234" y="59987"/>
                    <a:pt x="604389" y="91746"/>
                    <a:pt x="604389" y="124862"/>
                  </a:cubicBezTo>
                  <a:lnTo>
                    <a:pt x="604389" y="124862"/>
                  </a:lnTo>
                  <a:cubicBezTo>
                    <a:pt x="604389" y="193821"/>
                    <a:pt x="548486" y="249724"/>
                    <a:pt x="479527" y="249724"/>
                  </a:cubicBezTo>
                  <a:lnTo>
                    <a:pt x="124862" y="249724"/>
                  </a:lnTo>
                  <a:cubicBezTo>
                    <a:pt x="91746" y="249724"/>
                    <a:pt x="59987" y="236569"/>
                    <a:pt x="36571" y="213153"/>
                  </a:cubicBezTo>
                  <a:cubicBezTo>
                    <a:pt x="13155" y="189736"/>
                    <a:pt x="0" y="157977"/>
                    <a:pt x="0" y="124862"/>
                  </a:cubicBezTo>
                  <a:lnTo>
                    <a:pt x="0" y="124862"/>
                  </a:lnTo>
                  <a:cubicBezTo>
                    <a:pt x="0" y="91746"/>
                    <a:pt x="13155" y="59987"/>
                    <a:pt x="36571" y="36571"/>
                  </a:cubicBezTo>
                  <a:cubicBezTo>
                    <a:pt x="59987" y="13155"/>
                    <a:pt x="91746" y="0"/>
                    <a:pt x="124862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604389" cy="306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TAILWIND CSS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489430" y="3833117"/>
            <a:ext cx="2294788" cy="948170"/>
            <a:chOff x="0" y="0"/>
            <a:chExt cx="604389" cy="24972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04389" cy="249724"/>
            </a:xfrm>
            <a:custGeom>
              <a:avLst/>
              <a:gdLst/>
              <a:ahLst/>
              <a:cxnLst/>
              <a:rect r="r" b="b" t="t" l="l"/>
              <a:pathLst>
                <a:path h="249724" w="604389">
                  <a:moveTo>
                    <a:pt x="124862" y="0"/>
                  </a:moveTo>
                  <a:lnTo>
                    <a:pt x="479527" y="0"/>
                  </a:lnTo>
                  <a:cubicBezTo>
                    <a:pt x="512642" y="0"/>
                    <a:pt x="544401" y="13155"/>
                    <a:pt x="567817" y="36571"/>
                  </a:cubicBezTo>
                  <a:cubicBezTo>
                    <a:pt x="591234" y="59987"/>
                    <a:pt x="604389" y="91746"/>
                    <a:pt x="604389" y="124862"/>
                  </a:cubicBezTo>
                  <a:lnTo>
                    <a:pt x="604389" y="124862"/>
                  </a:lnTo>
                  <a:cubicBezTo>
                    <a:pt x="604389" y="193821"/>
                    <a:pt x="548486" y="249724"/>
                    <a:pt x="479527" y="249724"/>
                  </a:cubicBezTo>
                  <a:lnTo>
                    <a:pt x="124862" y="249724"/>
                  </a:lnTo>
                  <a:cubicBezTo>
                    <a:pt x="91746" y="249724"/>
                    <a:pt x="59987" y="236569"/>
                    <a:pt x="36571" y="213153"/>
                  </a:cubicBezTo>
                  <a:cubicBezTo>
                    <a:pt x="13155" y="189736"/>
                    <a:pt x="0" y="157977"/>
                    <a:pt x="0" y="124862"/>
                  </a:cubicBezTo>
                  <a:lnTo>
                    <a:pt x="0" y="124862"/>
                  </a:lnTo>
                  <a:cubicBezTo>
                    <a:pt x="0" y="91746"/>
                    <a:pt x="13155" y="59987"/>
                    <a:pt x="36571" y="36571"/>
                  </a:cubicBezTo>
                  <a:cubicBezTo>
                    <a:pt x="59987" y="13155"/>
                    <a:pt x="91746" y="0"/>
                    <a:pt x="124862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604389" cy="306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REACT JS 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3000"/>
            </a:blip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838139" y="6979468"/>
            <a:ext cx="1069329" cy="1069329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4618145" y="5699531"/>
            <a:ext cx="4140973" cy="4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COMMUNICATION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2907468" y="7010116"/>
            <a:ext cx="1038681" cy="1038681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1663304" y="5374095"/>
            <a:ext cx="3120544" cy="4750995"/>
            <a:chOff x="0" y="0"/>
            <a:chExt cx="821872" cy="1251291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21872" cy="1251291"/>
            </a:xfrm>
            <a:custGeom>
              <a:avLst/>
              <a:gdLst/>
              <a:ahLst/>
              <a:cxnLst/>
              <a:rect r="r" b="b" t="t" l="l"/>
              <a:pathLst>
                <a:path h="1251291" w="821872">
                  <a:moveTo>
                    <a:pt x="126529" y="0"/>
                  </a:moveTo>
                  <a:lnTo>
                    <a:pt x="695343" y="0"/>
                  </a:lnTo>
                  <a:cubicBezTo>
                    <a:pt x="765223" y="0"/>
                    <a:pt x="821872" y="56649"/>
                    <a:pt x="821872" y="126529"/>
                  </a:cubicBezTo>
                  <a:lnTo>
                    <a:pt x="821872" y="1124762"/>
                  </a:lnTo>
                  <a:cubicBezTo>
                    <a:pt x="821872" y="1158320"/>
                    <a:pt x="808541" y="1190503"/>
                    <a:pt x="784812" y="1214232"/>
                  </a:cubicBezTo>
                  <a:cubicBezTo>
                    <a:pt x="761084" y="1237960"/>
                    <a:pt x="728901" y="1251291"/>
                    <a:pt x="695343" y="1251291"/>
                  </a:cubicBezTo>
                  <a:lnTo>
                    <a:pt x="126529" y="1251291"/>
                  </a:lnTo>
                  <a:cubicBezTo>
                    <a:pt x="56649" y="1251291"/>
                    <a:pt x="0" y="1194642"/>
                    <a:pt x="0" y="1124762"/>
                  </a:cubicBezTo>
                  <a:lnTo>
                    <a:pt x="0" y="126529"/>
                  </a:lnTo>
                  <a:cubicBezTo>
                    <a:pt x="0" y="56649"/>
                    <a:pt x="56649" y="0"/>
                    <a:pt x="126529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821872" cy="1289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2144965" y="6604358"/>
            <a:ext cx="2190872" cy="1008033"/>
            <a:chOff x="0" y="0"/>
            <a:chExt cx="577020" cy="26549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577020" cy="265490"/>
            </a:xfrm>
            <a:custGeom>
              <a:avLst/>
              <a:gdLst/>
              <a:ahLst/>
              <a:cxnLst/>
              <a:rect r="r" b="b" t="t" l="l"/>
              <a:pathLst>
                <a:path h="265490" w="577020">
                  <a:moveTo>
                    <a:pt x="132745" y="0"/>
                  </a:moveTo>
                  <a:lnTo>
                    <a:pt x="444275" y="0"/>
                  </a:lnTo>
                  <a:cubicBezTo>
                    <a:pt x="517588" y="0"/>
                    <a:pt x="577020" y="59432"/>
                    <a:pt x="577020" y="132745"/>
                  </a:cubicBezTo>
                  <a:lnTo>
                    <a:pt x="577020" y="132745"/>
                  </a:lnTo>
                  <a:cubicBezTo>
                    <a:pt x="577020" y="167951"/>
                    <a:pt x="563034" y="201716"/>
                    <a:pt x="538140" y="226610"/>
                  </a:cubicBezTo>
                  <a:cubicBezTo>
                    <a:pt x="513245" y="251505"/>
                    <a:pt x="479481" y="265490"/>
                    <a:pt x="444275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57150"/>
              <a:ext cx="577020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UNITY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2178269" y="7807713"/>
            <a:ext cx="2190872" cy="1008033"/>
            <a:chOff x="0" y="0"/>
            <a:chExt cx="577020" cy="26549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577020" cy="265490"/>
            </a:xfrm>
            <a:custGeom>
              <a:avLst/>
              <a:gdLst/>
              <a:ahLst/>
              <a:cxnLst/>
              <a:rect r="r" b="b" t="t" l="l"/>
              <a:pathLst>
                <a:path h="265490" w="577020">
                  <a:moveTo>
                    <a:pt x="132745" y="0"/>
                  </a:moveTo>
                  <a:lnTo>
                    <a:pt x="444275" y="0"/>
                  </a:lnTo>
                  <a:cubicBezTo>
                    <a:pt x="517588" y="0"/>
                    <a:pt x="577020" y="59432"/>
                    <a:pt x="577020" y="132745"/>
                  </a:cubicBezTo>
                  <a:lnTo>
                    <a:pt x="577020" y="132745"/>
                  </a:lnTo>
                  <a:cubicBezTo>
                    <a:pt x="577020" y="167951"/>
                    <a:pt x="563034" y="201716"/>
                    <a:pt x="538140" y="226610"/>
                  </a:cubicBezTo>
                  <a:cubicBezTo>
                    <a:pt x="513245" y="251505"/>
                    <a:pt x="479481" y="265490"/>
                    <a:pt x="444275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577020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SANDBOX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2144965" y="8987196"/>
            <a:ext cx="2190872" cy="1008033"/>
            <a:chOff x="0" y="0"/>
            <a:chExt cx="577020" cy="26549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77020" cy="265490"/>
            </a:xfrm>
            <a:custGeom>
              <a:avLst/>
              <a:gdLst/>
              <a:ahLst/>
              <a:cxnLst/>
              <a:rect r="r" b="b" t="t" l="l"/>
              <a:pathLst>
                <a:path h="265490" w="577020">
                  <a:moveTo>
                    <a:pt x="132745" y="0"/>
                  </a:moveTo>
                  <a:lnTo>
                    <a:pt x="444275" y="0"/>
                  </a:lnTo>
                  <a:cubicBezTo>
                    <a:pt x="517588" y="0"/>
                    <a:pt x="577020" y="59432"/>
                    <a:pt x="577020" y="132745"/>
                  </a:cubicBezTo>
                  <a:lnTo>
                    <a:pt x="577020" y="132745"/>
                  </a:lnTo>
                  <a:cubicBezTo>
                    <a:pt x="577020" y="167951"/>
                    <a:pt x="563034" y="201716"/>
                    <a:pt x="538140" y="226610"/>
                  </a:cubicBezTo>
                  <a:cubicBezTo>
                    <a:pt x="513245" y="251505"/>
                    <a:pt x="479481" y="265490"/>
                    <a:pt x="444275" y="265490"/>
                  </a:cubicBezTo>
                  <a:lnTo>
                    <a:pt x="132745" y="265490"/>
                  </a:lnTo>
                  <a:cubicBezTo>
                    <a:pt x="59432" y="265490"/>
                    <a:pt x="0" y="206058"/>
                    <a:pt x="0" y="132745"/>
                  </a:cubicBezTo>
                  <a:lnTo>
                    <a:pt x="0" y="132745"/>
                  </a:lnTo>
                  <a:cubicBezTo>
                    <a:pt x="0" y="59432"/>
                    <a:pt x="59432" y="0"/>
                    <a:pt x="132745" y="0"/>
                  </a:cubicBezTo>
                  <a:close/>
                </a:path>
              </a:pathLst>
            </a:custGeom>
            <a:solidFill>
              <a:srgbClr val="393939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577020" cy="32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PHASER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3981614" y="7010116"/>
            <a:ext cx="1012179" cy="1012179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38785" t="0" r="-38785" b="0"/>
              </a:stretch>
            </a:blip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1272491" y="3093937"/>
            <a:ext cx="6873592" cy="246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3"/>
              </a:lnSpc>
            </a:pPr>
            <a:r>
              <a:rPr lang="en-US" sz="8350" b="true">
                <a:solidFill>
                  <a:srgbClr val="D9D9D9"/>
                </a:solidFill>
                <a:latin typeface="Roboto Bold"/>
                <a:ea typeface="Roboto Bold"/>
                <a:cs typeface="Roboto Bold"/>
                <a:sym typeface="Roboto Bold"/>
              </a:rPr>
              <a:t>Tools &amp; Technology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715469" y="1638300"/>
            <a:ext cx="1839051" cy="4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FRONT-END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403844" y="1638300"/>
            <a:ext cx="1638398" cy="4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BACK-END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5741913" y="1638300"/>
            <a:ext cx="1703940" cy="4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DATABASE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684338" y="5788736"/>
            <a:ext cx="3872343" cy="3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b="true" sz="21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ARTIFICAL INTELLIGENCE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153090" y="5797789"/>
            <a:ext cx="4140973" cy="4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1"/>
              </a:lnSpc>
              <a:spcBef>
                <a:spcPct val="0"/>
              </a:spcBef>
            </a:pPr>
            <a:r>
              <a:rPr lang="en-US" b="true" sz="262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GAMIFICATION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C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959" y="1345171"/>
            <a:ext cx="16699265" cy="8467233"/>
            <a:chOff x="0" y="0"/>
            <a:chExt cx="3774616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461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774617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193074" y="8153849"/>
            <a:ext cx="1472602" cy="736301"/>
          </a:xfrm>
          <a:custGeom>
            <a:avLst/>
            <a:gdLst/>
            <a:ahLst/>
            <a:cxnLst/>
            <a:rect r="r" b="b" t="t" l="l"/>
            <a:pathLst>
              <a:path h="736301" w="1472602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1345171" cy="1345171"/>
          </a:xfrm>
          <a:custGeom>
            <a:avLst/>
            <a:gdLst/>
            <a:ahLst/>
            <a:cxnLst/>
            <a:rect r="r" b="b" t="t" l="l"/>
            <a:pathLst>
              <a:path h="1345171" w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0361" y="1817931"/>
            <a:ext cx="494567" cy="49456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96716" y="1817931"/>
            <a:ext cx="494567" cy="49456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43071" y="1817931"/>
            <a:ext cx="494567" cy="49456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>
                <a:alpha val="4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7052" y="4566155"/>
            <a:ext cx="182635" cy="18263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7052" y="6965763"/>
            <a:ext cx="182635" cy="182635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691456" y="4566155"/>
            <a:ext cx="182635" cy="18263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691456" y="6965763"/>
            <a:ext cx="182635" cy="18263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51153" y="4566155"/>
            <a:ext cx="182635" cy="18263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251153" y="6965763"/>
            <a:ext cx="182635" cy="18263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435671">
            <a:off x="156950" y="253337"/>
            <a:ext cx="801168" cy="564823"/>
          </a:xfrm>
          <a:custGeom>
            <a:avLst/>
            <a:gdLst/>
            <a:ahLst/>
            <a:cxnLst/>
            <a:rect r="r" b="b" t="t" l="l"/>
            <a:pathLst>
              <a:path h="564823" w="801168">
                <a:moveTo>
                  <a:pt x="0" y="0"/>
                </a:moveTo>
                <a:lnTo>
                  <a:pt x="801168" y="0"/>
                </a:lnTo>
                <a:lnTo>
                  <a:pt x="801168" y="564823"/>
                </a:lnTo>
                <a:lnTo>
                  <a:pt x="0" y="564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01083" y="-95469"/>
            <a:ext cx="3404713" cy="3404713"/>
          </a:xfrm>
          <a:custGeom>
            <a:avLst/>
            <a:gdLst/>
            <a:ahLst/>
            <a:cxnLst/>
            <a:rect r="r" b="b" t="t" l="l"/>
            <a:pathLst>
              <a:path h="3404713" w="3404713">
                <a:moveTo>
                  <a:pt x="0" y="0"/>
                </a:moveTo>
                <a:lnTo>
                  <a:pt x="3404713" y="0"/>
                </a:lnTo>
                <a:lnTo>
                  <a:pt x="3404713" y="3404713"/>
                </a:lnTo>
                <a:lnTo>
                  <a:pt x="0" y="340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847092" y="2553184"/>
            <a:ext cx="8593815" cy="96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FYP I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2411" y="5084887"/>
            <a:ext cx="447973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Developing attractive and engaging user interface for audience and make the functionality usable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2411" y="4307904"/>
            <a:ext cx="4614328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User Interface &amp; CRUD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2411" y="7484496"/>
            <a:ext cx="4479730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Dashboard panel for admins to track the student activities, For teacher and students they can watch their progress and new recommendations according to the learning.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2411" y="6707513"/>
            <a:ext cx="2697270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Dashboard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16814" y="5084887"/>
            <a:ext cx="447973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 teachers and administrator to manage and add gamified courses.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12216" y="4289580"/>
            <a:ext cx="5110363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Course Management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03444" y="7447757"/>
            <a:ext cx="4894291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Peer grading allows users to evaluate and provide feedback on each other's work.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Competitions will allow users to compete against each other in real-time making it more engaging.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03444" y="6755138"/>
            <a:ext cx="4894291" cy="49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4"/>
              </a:lnSpc>
              <a:spcBef>
                <a:spcPct val="0"/>
              </a:spcBef>
            </a:pPr>
            <a:r>
              <a:rPr lang="en-US" sz="2995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Peer Grading &amp; Competitions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61218" y="5084887"/>
            <a:ext cx="447973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feature will allow admin, users and teachers to manage  permissions, add user, community competitions and collaborations.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61218" y="4307904"/>
            <a:ext cx="3974475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User Management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61218" y="7484496"/>
            <a:ext cx="447973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QnA sessions will allow user to ask questions to the teachers using online call and chat functionality.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61218" y="6707513"/>
            <a:ext cx="4377072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true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Live Q&amp;A Sessions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4745" y="34173"/>
            <a:ext cx="1939860" cy="3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b="true" sz="174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TRIVIATRACK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DAGRgeFz28o</dc:identifier>
  <dcterms:modified xsi:type="dcterms:W3CDTF">2011-08-01T06:04:30Z</dcterms:modified>
  <cp:revision>1</cp:revision>
  <dc:title>Green Natural Green House Presentation</dc:title>
</cp:coreProperties>
</file>